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8" r:id="rId2"/>
    <p:sldMasterId id="2147483690" r:id="rId3"/>
    <p:sldMasterId id="2147483692" r:id="rId4"/>
    <p:sldMasterId id="2147483694" r:id="rId5"/>
    <p:sldMasterId id="2147483696" r:id="rId6"/>
    <p:sldMasterId id="2147483726" r:id="rId7"/>
    <p:sldMasterId id="2147483728" r:id="rId8"/>
    <p:sldMasterId id="2147483730" r:id="rId9"/>
  </p:sldMasterIdLst>
  <p:notesMasterIdLst>
    <p:notesMasterId r:id="rId40"/>
  </p:notesMasterIdLst>
  <p:sldIdLst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0730CC-38B4-4982-9506-D243E3C13374}" type="doc">
      <dgm:prSet loTypeId="urn:microsoft.com/office/officeart/2005/8/layout/vList3#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8429E37-6587-4142-974C-2AC546E427A4}">
      <dgm:prSet custT="1"/>
      <dgm:spPr/>
      <dgm:t>
        <a:bodyPr/>
        <a:lstStyle/>
        <a:p>
          <a:r>
            <a:rPr lang="en-US" sz="3600" b="1" i="0" dirty="0">
              <a:solidFill>
                <a:srgbClr val="FFFFFF"/>
              </a:solidFill>
              <a:latin typeface="微軟正黑體" pitchFamily="18" charset="0"/>
            </a:rPr>
            <a:t> Follow up with Facebook</a:t>
          </a:r>
        </a:p>
      </dgm:t>
    </dgm:pt>
    <dgm:pt modelId="{21EF2C7D-123A-42A3-BB97-11EA9CC80587}" type="parTrans" cxnId="{C432BA4C-9B05-4D0A-8923-ED372A858EAE}">
      <dgm:prSet/>
      <dgm:spPr/>
      <dgm:t>
        <a:bodyPr/>
        <a:lstStyle/>
        <a:p>
          <a:endParaRPr lang="zh-TW" altLang="en-US"/>
        </a:p>
      </dgm:t>
    </dgm:pt>
    <dgm:pt modelId="{11756848-7D8B-42B4-9276-C18D1D8FB7FA}" type="sibTrans" cxnId="{C432BA4C-9B05-4D0A-8923-ED372A858EAE}">
      <dgm:prSet/>
      <dgm:spPr/>
      <dgm:t>
        <a:bodyPr/>
        <a:lstStyle/>
        <a:p>
          <a:endParaRPr lang="zh-TW" altLang="en-US"/>
        </a:p>
      </dgm:t>
    </dgm:pt>
    <dgm:pt modelId="{A09D2004-D25B-415F-9FCF-5541D3283C4F}" type="pres">
      <dgm:prSet presAssocID="{590730CC-38B4-4982-9506-D243E3C1337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SG"/>
        </a:p>
      </dgm:t>
    </dgm:pt>
    <dgm:pt modelId="{A14ADCAC-D415-4D29-8D76-D4EBDF9FAF5B}" type="pres">
      <dgm:prSet presAssocID="{E8429E37-6587-4142-974C-2AC546E427A4}" presName="composite" presStyleCnt="0"/>
      <dgm:spPr/>
    </dgm:pt>
    <dgm:pt modelId="{C1F15EA0-1792-4339-BF0E-9AEAF54EFBD9}" type="pres">
      <dgm:prSet presAssocID="{E8429E37-6587-4142-974C-2AC546E427A4}" presName="imgShp" presStyleLbl="fgImgPlace1" presStyleIdx="0" presStyleCnt="1" custLinFactX="-4708" custLinFactNeighborX="-100000" custLinFactNeighborY="15949"/>
      <dgm:spPr/>
    </dgm:pt>
    <dgm:pt modelId="{416642B5-B9C3-4206-B7D6-8AE1DBB12AC5}" type="pres">
      <dgm:prSet presAssocID="{E8429E37-6587-4142-974C-2AC546E427A4}" presName="txShp" presStyleLbl="node1" presStyleIdx="0" presStyleCnt="1" custScaleX="150376" custLinFactNeighborX="-698" custLinFactNeighborY="-49">
        <dgm:presLayoutVars>
          <dgm:bulletEnabled val="1"/>
        </dgm:presLayoutVars>
      </dgm:prSet>
      <dgm:spPr/>
      <dgm:t>
        <a:bodyPr/>
        <a:lstStyle/>
        <a:p>
          <a:endParaRPr lang="en-SG"/>
        </a:p>
      </dgm:t>
    </dgm:pt>
  </dgm:ptLst>
  <dgm:cxnLst>
    <dgm:cxn modelId="{C432BA4C-9B05-4D0A-8923-ED372A858EAE}" srcId="{590730CC-38B4-4982-9506-D243E3C13374}" destId="{E8429E37-6587-4142-974C-2AC546E427A4}" srcOrd="0" destOrd="0" parTransId="{21EF2C7D-123A-42A3-BB97-11EA9CC80587}" sibTransId="{11756848-7D8B-42B4-9276-C18D1D8FB7FA}"/>
    <dgm:cxn modelId="{866F9305-45DD-4744-A3E7-7F98402CC718}" type="presOf" srcId="{590730CC-38B4-4982-9506-D243E3C13374}" destId="{A09D2004-D25B-415F-9FCF-5541D3283C4F}" srcOrd="0" destOrd="0" presId="urn:microsoft.com/office/officeart/2005/8/layout/vList3#1"/>
    <dgm:cxn modelId="{CFBE4E6B-164B-40DA-9B2B-DAC9CB7B1935}" type="presOf" srcId="{E8429E37-6587-4142-974C-2AC546E427A4}" destId="{416642B5-B9C3-4206-B7D6-8AE1DBB12AC5}" srcOrd="0" destOrd="0" presId="urn:microsoft.com/office/officeart/2005/8/layout/vList3#1"/>
    <dgm:cxn modelId="{A79B1114-B7B6-4485-BDA4-9EE46E578F80}" type="presParOf" srcId="{A09D2004-D25B-415F-9FCF-5541D3283C4F}" destId="{A14ADCAC-D415-4D29-8D76-D4EBDF9FAF5B}" srcOrd="0" destOrd="0" presId="urn:microsoft.com/office/officeart/2005/8/layout/vList3#1"/>
    <dgm:cxn modelId="{16D5F477-9DCE-4E38-BAF6-3FF001C4EC18}" type="presParOf" srcId="{A14ADCAC-D415-4D29-8D76-D4EBDF9FAF5B}" destId="{C1F15EA0-1792-4339-BF0E-9AEAF54EFBD9}" srcOrd="0" destOrd="0" presId="urn:microsoft.com/office/officeart/2005/8/layout/vList3#1"/>
    <dgm:cxn modelId="{E3322817-2CF6-45BB-9631-E95CEB2C02B9}" type="presParOf" srcId="{A14ADCAC-D415-4D29-8D76-D4EBDF9FAF5B}" destId="{416642B5-B9C3-4206-B7D6-8AE1DBB12AC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0730CC-38B4-4982-9506-D243E3C13374}" type="doc">
      <dgm:prSet loTypeId="urn:microsoft.com/office/officeart/2005/8/layout/vList3#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8429E37-6587-4142-974C-2AC546E427A4}">
      <dgm:prSet custT="1"/>
      <dgm:spPr/>
      <dgm:t>
        <a:bodyPr/>
        <a:lstStyle/>
        <a:p>
          <a:r>
            <a:rPr lang="en-US" sz="3600" b="1" i="0" dirty="0">
              <a:solidFill>
                <a:srgbClr val="FFFFFF"/>
              </a:solidFill>
              <a:latin typeface="微軟正黑體" pitchFamily="18" charset="0"/>
            </a:rPr>
            <a:t> Follow up with Facebook</a:t>
          </a:r>
        </a:p>
      </dgm:t>
    </dgm:pt>
    <dgm:pt modelId="{21EF2C7D-123A-42A3-BB97-11EA9CC80587}" type="parTrans" cxnId="{C432BA4C-9B05-4D0A-8923-ED372A858EAE}">
      <dgm:prSet/>
      <dgm:spPr/>
      <dgm:t>
        <a:bodyPr/>
        <a:lstStyle/>
        <a:p>
          <a:endParaRPr lang="zh-TW" altLang="en-US"/>
        </a:p>
      </dgm:t>
    </dgm:pt>
    <dgm:pt modelId="{11756848-7D8B-42B4-9276-C18D1D8FB7FA}" type="sibTrans" cxnId="{C432BA4C-9B05-4D0A-8923-ED372A858EAE}">
      <dgm:prSet/>
      <dgm:spPr/>
      <dgm:t>
        <a:bodyPr/>
        <a:lstStyle/>
        <a:p>
          <a:endParaRPr lang="zh-TW" altLang="en-US"/>
        </a:p>
      </dgm:t>
    </dgm:pt>
    <dgm:pt modelId="{A09D2004-D25B-415F-9FCF-5541D3283C4F}" type="pres">
      <dgm:prSet presAssocID="{590730CC-38B4-4982-9506-D243E3C1337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SG"/>
        </a:p>
      </dgm:t>
    </dgm:pt>
    <dgm:pt modelId="{A14ADCAC-D415-4D29-8D76-D4EBDF9FAF5B}" type="pres">
      <dgm:prSet presAssocID="{E8429E37-6587-4142-974C-2AC546E427A4}" presName="composite" presStyleCnt="0"/>
      <dgm:spPr/>
    </dgm:pt>
    <dgm:pt modelId="{C1F15EA0-1792-4339-BF0E-9AEAF54EFBD9}" type="pres">
      <dgm:prSet presAssocID="{E8429E37-6587-4142-974C-2AC546E427A4}" presName="imgShp" presStyleLbl="fgImgPlace1" presStyleIdx="0" presStyleCnt="1" custLinFactX="-4708" custLinFactNeighborX="-100000" custLinFactNeighborY="15949"/>
      <dgm:spPr/>
    </dgm:pt>
    <dgm:pt modelId="{416642B5-B9C3-4206-B7D6-8AE1DBB12AC5}" type="pres">
      <dgm:prSet presAssocID="{E8429E37-6587-4142-974C-2AC546E427A4}" presName="txShp" presStyleLbl="node1" presStyleIdx="0" presStyleCnt="1" custScaleX="150376" custLinFactNeighborX="-698" custLinFactNeighborY="-49">
        <dgm:presLayoutVars>
          <dgm:bulletEnabled val="1"/>
        </dgm:presLayoutVars>
      </dgm:prSet>
      <dgm:spPr/>
      <dgm:t>
        <a:bodyPr/>
        <a:lstStyle/>
        <a:p>
          <a:endParaRPr lang="en-SG"/>
        </a:p>
      </dgm:t>
    </dgm:pt>
  </dgm:ptLst>
  <dgm:cxnLst>
    <dgm:cxn modelId="{427F753E-71E6-4338-96C1-BCBC481745E8}" type="presOf" srcId="{E8429E37-6587-4142-974C-2AC546E427A4}" destId="{416642B5-B9C3-4206-B7D6-8AE1DBB12AC5}" srcOrd="0" destOrd="0" presId="urn:microsoft.com/office/officeart/2005/8/layout/vList3#1"/>
    <dgm:cxn modelId="{C432BA4C-9B05-4D0A-8923-ED372A858EAE}" srcId="{590730CC-38B4-4982-9506-D243E3C13374}" destId="{E8429E37-6587-4142-974C-2AC546E427A4}" srcOrd="0" destOrd="0" parTransId="{21EF2C7D-123A-42A3-BB97-11EA9CC80587}" sibTransId="{11756848-7D8B-42B4-9276-C18D1D8FB7FA}"/>
    <dgm:cxn modelId="{B4349E6D-5837-440B-BA8B-F008D0F50FCD}" type="presOf" srcId="{590730CC-38B4-4982-9506-D243E3C13374}" destId="{A09D2004-D25B-415F-9FCF-5541D3283C4F}" srcOrd="0" destOrd="0" presId="urn:microsoft.com/office/officeart/2005/8/layout/vList3#1"/>
    <dgm:cxn modelId="{BFA53B39-886F-499E-B06F-3BBE2E6A66FC}" type="presParOf" srcId="{A09D2004-D25B-415F-9FCF-5541D3283C4F}" destId="{A14ADCAC-D415-4D29-8D76-D4EBDF9FAF5B}" srcOrd="0" destOrd="0" presId="urn:microsoft.com/office/officeart/2005/8/layout/vList3#1"/>
    <dgm:cxn modelId="{5A1DE730-197D-4644-9CAA-BDE80E75269A}" type="presParOf" srcId="{A14ADCAC-D415-4D29-8D76-D4EBDF9FAF5B}" destId="{C1F15EA0-1792-4339-BF0E-9AEAF54EFBD9}" srcOrd="0" destOrd="0" presId="urn:microsoft.com/office/officeart/2005/8/layout/vList3#1"/>
    <dgm:cxn modelId="{9724E87C-C8B9-44EF-A23F-EA501BB3C920}" type="presParOf" srcId="{A14ADCAC-D415-4D29-8D76-D4EBDF9FAF5B}" destId="{416642B5-B9C3-4206-B7D6-8AE1DBB12AC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447F7-27E7-4732-A740-60DF0B97C595}" type="datetimeFigureOut">
              <a:rPr lang="en-SG" smtClean="0"/>
              <a:t>24/4/2017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2BB94-C875-4CE7-8AAD-C8CFB453214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6536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38662" cy="25527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FB2E9-1D19-4BCF-95FD-9A6FB66E84E3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7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D9F66-F036-4DCE-BE5B-1BBA2DD01865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5100" y="509588"/>
            <a:ext cx="4541838" cy="2554287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0638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54523-FB69-499A-AF16-0703037E16EF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F6C47-1919-440D-93B5-E826853FA8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3038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F7B01-6D73-4E1B-AD78-D98E71ADCCDB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7A33-5D57-469C-8167-07A79385639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036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DB702-1628-403D-BAAA-16EFE206657A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CF922-A405-4E50-8F57-C63B77471D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4307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FD1AF-3C07-4DF0-9340-C9EE593D12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9138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C9A6E-0961-49FB-AC5D-8DFF6F8905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3187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3B7D-0C6B-4496-A730-CCF40E3B7E76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999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200" y="198437"/>
            <a:ext cx="8331200" cy="7921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1200" y="990600"/>
            <a:ext cx="83312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29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D417-FF86-46B8-9B7F-3613635E22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445E-4744-479C-A28E-305364DA1E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597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7B9C0-11B0-4334-8E98-C373694918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9671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50204-8C9A-48FB-B3BD-2CFA74E476F6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D76A1-188E-490B-B318-F493202B59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1867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7A47F-46ED-4677-ACA5-36FA10C4A951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9BCAB-80B7-411B-A5A7-76EDA209D8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106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0DBAF-8EBD-43B7-9AB4-DF9A291939B2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BFFA1-E8B9-4D63-A244-D96CF64CFB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1221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3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0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4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78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13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E0649-F98D-43DC-96DA-5A1D5BA6A682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F5912-4411-4D2B-8942-4D3AFF3055C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0422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A57F3-561D-4CB1-8822-E66C761DBC7A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9E806-4DC1-43B8-87A0-AEB8293AE9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3838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667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133" b="1"/>
            </a:lvl4pPr>
            <a:lvl5pPr marL="2437438" indent="0">
              <a:buNone/>
              <a:defRPr sz="2133" b="1"/>
            </a:lvl5pPr>
            <a:lvl6pPr marL="3046784" indent="0">
              <a:buNone/>
              <a:defRPr sz="2133" b="1"/>
            </a:lvl6pPr>
            <a:lvl7pPr marL="3656131" indent="0">
              <a:buNone/>
              <a:defRPr sz="2133" b="1"/>
            </a:lvl7pPr>
            <a:lvl8pPr marL="4265493" indent="0">
              <a:buNone/>
              <a:defRPr sz="2133" b="1"/>
            </a:lvl8pPr>
            <a:lvl9pPr marL="487484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667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133" b="1"/>
            </a:lvl4pPr>
            <a:lvl5pPr marL="2437438" indent="0">
              <a:buNone/>
              <a:defRPr sz="2133" b="1"/>
            </a:lvl5pPr>
            <a:lvl6pPr marL="3046784" indent="0">
              <a:buNone/>
              <a:defRPr sz="2133" b="1"/>
            </a:lvl6pPr>
            <a:lvl7pPr marL="3656131" indent="0">
              <a:buNone/>
              <a:defRPr sz="2133" b="1"/>
            </a:lvl7pPr>
            <a:lvl8pPr marL="4265493" indent="0">
              <a:buNone/>
              <a:defRPr sz="2133" b="1"/>
            </a:lvl8pPr>
            <a:lvl9pPr marL="487484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37EC3-3C37-46D7-9A31-CB60BA56DA94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6FF62-781F-4F3E-82CF-393E198AD87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4383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F7D4B-4958-4816-9172-065C3F281252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D40EE-F822-4F2F-9EF7-3A1ED79116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2363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DA259-1539-443A-AA41-F47C289D50A2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DA8FB-7D54-483A-B763-624B319431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4421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347" indent="0">
              <a:buNone/>
              <a:defRPr sz="1600"/>
            </a:lvl2pPr>
            <a:lvl3pPr marL="1218720" indent="0">
              <a:buNone/>
              <a:defRPr sz="1333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069FF-AE2E-40F1-BF2B-1655E3379804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A687C-4767-43FE-9C3C-63CA0380E4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514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347" indent="0">
              <a:buNone/>
              <a:defRPr sz="3733"/>
            </a:lvl2pPr>
            <a:lvl3pPr marL="1218720" indent="0">
              <a:buNone/>
              <a:defRPr sz="3200"/>
            </a:lvl3pPr>
            <a:lvl4pPr marL="1828074" indent="0">
              <a:buNone/>
              <a:defRPr sz="2667"/>
            </a:lvl4pPr>
            <a:lvl5pPr marL="2437438" indent="0">
              <a:buNone/>
              <a:defRPr sz="2667"/>
            </a:lvl5pPr>
            <a:lvl6pPr marL="3046784" indent="0">
              <a:buNone/>
              <a:defRPr sz="2667"/>
            </a:lvl6pPr>
            <a:lvl7pPr marL="3656131" indent="0">
              <a:buNone/>
              <a:defRPr sz="2667"/>
            </a:lvl7pPr>
            <a:lvl8pPr marL="4265493" indent="0">
              <a:buNone/>
              <a:defRPr sz="2667"/>
            </a:lvl8pPr>
            <a:lvl9pPr marL="4874849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347" indent="0">
              <a:buNone/>
              <a:defRPr sz="1600"/>
            </a:lvl2pPr>
            <a:lvl3pPr marL="1218720" indent="0">
              <a:buNone/>
              <a:defRPr sz="1333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73CC4-DA0B-431F-80DD-B9DDC0D9446D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7FD81-B78B-4754-9822-ECD0954F11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85656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6F960-0E74-4DF6-824A-AA3D6797EBB4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1E74D-56CE-483B-8473-E6D5B38B9F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0691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D312B-EA5C-4E10-9391-FB8171C44ED0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2A858-DC18-43A7-99C9-F2682928F0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3290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F1FD0-903B-4882-B6E9-8BBDDCAD1C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1508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3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0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4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78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13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EB2D6-02FB-46D1-83BD-CE4C537D1809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42474-579D-4977-B403-B733AE865A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2207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6FBF0-45A6-4E9E-B530-527320505E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2481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03385-106D-4C45-AD96-19BB55215B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8860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19" rIns="91411" bIns="45719" anchor="ctr"/>
          <a:lstStyle/>
          <a:p>
            <a:pPr algn="ctr" defTabSz="914037">
              <a:defRPr/>
            </a:pPr>
            <a:endParaRPr lang="en-US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19" rIns="91411" bIns="45719" anchor="ctr"/>
          <a:lstStyle/>
          <a:p>
            <a:pPr algn="ctr" defTabSz="914037">
              <a:defRPr/>
            </a:pPr>
            <a:endParaRPr lang="en-US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237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19" rIns="91411" bIns="45719" anchor="ctr"/>
          <a:lstStyle/>
          <a:p>
            <a:pPr algn="ctr" defTabSz="914037">
              <a:defRPr/>
            </a:pPr>
            <a:endParaRPr lang="en-US" sz="18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59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28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73594117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28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25097327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28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57265180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28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43380323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28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4925060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6061-5190-4588-8D87-302A86D8A3E0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E1C6A-8B3F-476A-8128-ACEA0C92677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26038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28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78171951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28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0541495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28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62620760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28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24081694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28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616133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28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76215667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914400" y="2130428"/>
            <a:ext cx="10363200" cy="1755773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12317626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/Summary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283200" y="1524000"/>
            <a:ext cx="6197600" cy="838200"/>
          </a:xfrm>
        </p:spPr>
        <p:txBody>
          <a:bodyPr anchor="ctr"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283200" y="2362200"/>
            <a:ext cx="6197600" cy="838200"/>
          </a:xfrm>
        </p:spPr>
        <p:txBody>
          <a:bodyPr anchor="ctr"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83200" y="3200400"/>
            <a:ext cx="6197600" cy="838200"/>
          </a:xfrm>
        </p:spPr>
        <p:txBody>
          <a:bodyPr anchor="ctr"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283200" y="4038600"/>
            <a:ext cx="6197600" cy="838200"/>
          </a:xfrm>
        </p:spPr>
        <p:txBody>
          <a:bodyPr anchor="ctr">
            <a:normAutofit/>
          </a:bodyPr>
          <a:lstStyle>
            <a:lvl1pPr marL="76198" indent="0">
              <a:buFontTx/>
              <a:buNone/>
              <a:defRPr sz="24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871200" cy="7921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165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ulleted Title and Content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28594" indent="-228594">
              <a:buFont typeface="Arial" pitchFamily="34" charset="0"/>
              <a:buChar char="•"/>
              <a:defRPr sz="3200"/>
            </a:lvl1pPr>
            <a:lvl2pPr marL="838179" indent="-228594">
              <a:buFont typeface="Arial" pitchFamily="34" charset="0"/>
              <a:buChar char="•"/>
              <a:defRPr sz="2667"/>
            </a:lvl2pPr>
            <a:lvl3pPr marL="1447764" indent="-228594">
              <a:buFont typeface="Arial" pitchFamily="34" charset="0"/>
              <a:buChar char="•"/>
              <a:defRPr sz="2400"/>
            </a:lvl3pPr>
            <a:lvl4pPr marL="2057349" indent="-228594">
              <a:buFont typeface="Arial" pitchFamily="34" charset="0"/>
              <a:buChar char="•"/>
              <a:defRPr sz="2133"/>
            </a:lvl4pPr>
            <a:lvl5pPr marL="2666933" indent="-228594">
              <a:buFont typeface="Arial" pitchFamily="34" charset="0"/>
              <a:buChar char="•"/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089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Picture"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85000"/>
                <a:lumOff val="1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2387"/>
            <a:ext cx="4064000" cy="2397864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6705600" cy="2362200"/>
          </a:xfrm>
        </p:spPr>
        <p:txBody>
          <a:bodyPr anchor="ctr">
            <a:normAutofit/>
          </a:bodyPr>
          <a:lstStyle>
            <a:lvl1pPr>
              <a:defRPr sz="26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09600" y="3773198"/>
            <a:ext cx="4064000" cy="247521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876800" y="3810000"/>
            <a:ext cx="6705600" cy="2438400"/>
          </a:xfrm>
        </p:spPr>
        <p:txBody>
          <a:bodyPr anchor="ctr">
            <a:normAutofit/>
          </a:bodyPr>
          <a:lstStyle>
            <a:lvl1pPr>
              <a:defRPr sz="26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7921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-2032000" y="838200"/>
            <a:ext cx="16110856" cy="5747656"/>
          </a:xfrm>
          <a:prstGeom prst="rect">
            <a:avLst/>
          </a:prstGeom>
          <a:blipFill dpi="0" rotWithShape="1">
            <a:blip r:embed="rId2" cstate="print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5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667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133" b="1"/>
            </a:lvl4pPr>
            <a:lvl5pPr marL="2437438" indent="0">
              <a:buNone/>
              <a:defRPr sz="2133" b="1"/>
            </a:lvl5pPr>
            <a:lvl6pPr marL="3046784" indent="0">
              <a:buNone/>
              <a:defRPr sz="2133" b="1"/>
            </a:lvl6pPr>
            <a:lvl7pPr marL="3656131" indent="0">
              <a:buNone/>
              <a:defRPr sz="2133" b="1"/>
            </a:lvl7pPr>
            <a:lvl8pPr marL="4265493" indent="0">
              <a:buNone/>
              <a:defRPr sz="2133" b="1"/>
            </a:lvl8pPr>
            <a:lvl9pPr marL="487484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667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133" b="1"/>
            </a:lvl4pPr>
            <a:lvl5pPr marL="2437438" indent="0">
              <a:buNone/>
              <a:defRPr sz="2133" b="1"/>
            </a:lvl5pPr>
            <a:lvl6pPr marL="3046784" indent="0">
              <a:buNone/>
              <a:defRPr sz="2133" b="1"/>
            </a:lvl6pPr>
            <a:lvl7pPr marL="3656131" indent="0">
              <a:buNone/>
              <a:defRPr sz="2133" b="1"/>
            </a:lvl7pPr>
            <a:lvl8pPr marL="4265493" indent="0">
              <a:buNone/>
              <a:defRPr sz="2133" b="1"/>
            </a:lvl8pPr>
            <a:lvl9pPr marL="487484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8F37C-8971-4D90-B253-FF24536CB41E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096A2-E5FC-475C-8839-E94DB15703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950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3E5E8-7392-4BED-BA45-164F53042EB8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A39C8-9838-4AA4-B0D3-9F52090A7D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912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47FF1-F6DA-44CF-994F-80A10B3D8721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196C5-4461-4579-AED0-4D56C690EB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0136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347" indent="0">
              <a:buNone/>
              <a:defRPr sz="1600"/>
            </a:lvl2pPr>
            <a:lvl3pPr marL="1218720" indent="0">
              <a:buNone/>
              <a:defRPr sz="1333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9CD9C-EC7C-41F7-A764-AD87828847E9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A8B50-6A0C-4F51-9C91-49D7D5ED101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536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347" indent="0">
              <a:buNone/>
              <a:defRPr sz="3733"/>
            </a:lvl2pPr>
            <a:lvl3pPr marL="1218720" indent="0">
              <a:buNone/>
              <a:defRPr sz="3200"/>
            </a:lvl3pPr>
            <a:lvl4pPr marL="1828074" indent="0">
              <a:buNone/>
              <a:defRPr sz="2667"/>
            </a:lvl4pPr>
            <a:lvl5pPr marL="2437438" indent="0">
              <a:buNone/>
              <a:defRPr sz="2667"/>
            </a:lvl5pPr>
            <a:lvl6pPr marL="3046784" indent="0">
              <a:buNone/>
              <a:defRPr sz="2667"/>
            </a:lvl6pPr>
            <a:lvl7pPr marL="3656131" indent="0">
              <a:buNone/>
              <a:defRPr sz="2667"/>
            </a:lvl7pPr>
            <a:lvl8pPr marL="4265493" indent="0">
              <a:buNone/>
              <a:defRPr sz="2667"/>
            </a:lvl8pPr>
            <a:lvl9pPr marL="4874849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347" indent="0">
              <a:buNone/>
              <a:defRPr sz="1600"/>
            </a:lvl2pPr>
            <a:lvl3pPr marL="1218720" indent="0">
              <a:buNone/>
              <a:defRPr sz="1333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BBBA4-6C82-4612-AC1A-E23DCF707D08}" type="datetimeFigureOut">
              <a:rPr lang="en-US" altLang="zh-TW"/>
              <a:pPr>
                <a:defRPr/>
              </a:pPr>
              <a:t>4/24/2017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FA5CE-0600-4D4B-84F9-D95B98D62B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968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video" Target="../media/media1.wmv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.png"/><Relationship Id="rId4" Type="http://schemas.openxmlformats.org/officeDocument/2006/relationships/video" Target="../media/media1.wmv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15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6183"/>
          </a:xfrm>
          <a:prstGeom prst="rect">
            <a:avLst/>
          </a:prstGeom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>
            <a:lvl1pPr>
              <a:defRPr kumimoji="0" sz="1600">
                <a:solidFill>
                  <a:srgbClr val="898989"/>
                </a:solidFill>
              </a:defRPr>
            </a:lvl1pPr>
          </a:lstStyle>
          <a:p>
            <a:pPr defTabSz="1217054" fontAlgn="base">
              <a:spcBef>
                <a:spcPct val="0"/>
              </a:spcBef>
              <a:spcAft>
                <a:spcPct val="0"/>
              </a:spcAft>
              <a:defRPr/>
            </a:pPr>
            <a:fld id="{1F6AC762-1A49-4EC8-AF65-1F86DB766716}" type="datetimeFigureOut">
              <a:rPr lang="en-US" altLang="zh-TW" smtClean="0"/>
              <a:pPr defTabSz="1217054" fontAlgn="base">
                <a:spcBef>
                  <a:spcPct val="0"/>
                </a:spcBef>
                <a:spcAft>
                  <a:spcPct val="0"/>
                </a:spcAft>
                <a:defRPr/>
              </a:pPr>
              <a:t>4/24/2017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6"/>
            <a:ext cx="3860800" cy="366183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 defTabSz="1218720" fontAlgn="auto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6183"/>
          </a:xfrm>
          <a:prstGeom prst="rect">
            <a:avLst/>
          </a:prstGeom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98989"/>
                </a:solidFill>
              </a:defRPr>
            </a:lvl1pPr>
          </a:lstStyle>
          <a:p>
            <a:pPr defTabSz="1217054" fontAlgn="base">
              <a:spcBef>
                <a:spcPct val="0"/>
              </a:spcBef>
              <a:spcAft>
                <a:spcPct val="0"/>
              </a:spcAft>
              <a:defRPr/>
            </a:pPr>
            <a:fld id="{466FC6EA-FF3D-459D-B4E0-11AA0AC35E41}" type="slidenum">
              <a:rPr lang="en-US" altLang="zh-TW" smtClean="0"/>
              <a:pPr defTabSz="12170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  <p:grpSp>
        <p:nvGrpSpPr>
          <p:cNvPr id="1031" name="Group 6"/>
          <p:cNvGrpSpPr>
            <a:grpSpLocks/>
          </p:cNvGrpSpPr>
          <p:nvPr userDrawn="1"/>
        </p:nvGrpSpPr>
        <p:grpSpPr bwMode="auto">
          <a:xfrm>
            <a:off x="0" y="6487584"/>
            <a:ext cx="12192000" cy="381000"/>
            <a:chOff x="0" y="4865771"/>
            <a:chExt cx="9144000" cy="28575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4865771"/>
              <a:ext cx="9144000" cy="2857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720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033" name="Picture 8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192" y="4963115"/>
              <a:ext cx="830177" cy="8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9"/>
            <p:cNvPicPr>
              <a:picLocks noChangeAspect="1"/>
            </p:cNvPicPr>
            <p:nvPr userDrawn="1"/>
          </p:nvPicPr>
          <p:blipFill>
            <a:blip r:embed="rId1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314" y="4957072"/>
              <a:ext cx="643388" cy="112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8326438" y="4930858"/>
              <a:ext cx="0" cy="1635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985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1217054" rtl="0" eaLnBrk="0" fontAlgn="base" hangingPunct="0">
        <a:spcBef>
          <a:spcPct val="0"/>
        </a:spcBef>
        <a:spcAft>
          <a:spcPct val="0"/>
        </a:spcAft>
        <a:defRPr kumimoji="1" sz="5867" kern="1200">
          <a:solidFill>
            <a:schemeClr val="tx1"/>
          </a:solidFill>
          <a:latin typeface="+mj-lt"/>
          <a:ea typeface="新細明體" pitchFamily="18" charset="-120"/>
          <a:cs typeface="+mj-cs"/>
        </a:defRPr>
      </a:lvl1pPr>
      <a:lvl2pPr algn="ctr" defTabSz="1217054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defTabSz="1217054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defTabSz="1217054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defTabSz="1217054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609585" algn="ctr" defTabSz="1217054" rtl="0" fontAlgn="base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1219170" algn="ctr" defTabSz="1217054" rtl="0" fontAlgn="base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828754" algn="ctr" defTabSz="1217054" rtl="0" fontAlgn="base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2438339" algn="ctr" defTabSz="1217054" rtl="0" fontAlgn="base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455073" indent="-455073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4267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988459" indent="-378875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3733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2pPr>
      <a:lvl3pPr marL="1521846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3pPr>
      <a:lvl4pPr marL="2131431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4pPr>
      <a:lvl5pPr marL="2741015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5pPr>
      <a:lvl6pPr marL="335145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  <a:ea typeface="新細明體" pitchFamily="18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  <a:ea typeface="新細明體" pitchFamily="18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6B4693-916B-408C-812D-60E87C6AA18C}" type="slidenum">
              <a:rPr lang="en-US" smtClean="0">
                <a:solidFill>
                  <a:srgbClr val="FFFFFF"/>
                </a:solidFill>
                <a:latin typeface="Arial"/>
                <a:ea typeface="新細明體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Arial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341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95000"/>
                <a:lumOff val="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6200000">
            <a:off x="4092396" y="-1196789"/>
            <a:ext cx="7162803" cy="9251576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1200" y="228601"/>
            <a:ext cx="8534400" cy="792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0" y="1020761"/>
            <a:ext cx="85344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9" name="Rectangle 49"/>
          <p:cNvSpPr/>
          <p:nvPr userDrawn="1"/>
        </p:nvSpPr>
        <p:spPr>
          <a:xfrm>
            <a:off x="-101599" y="-53786"/>
            <a:ext cx="3203388" cy="7032812"/>
          </a:xfrm>
          <a:custGeom>
            <a:avLst/>
            <a:gdLst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0 w 5215466"/>
              <a:gd name="connsiteY3" fmla="*/ 2925427 h 2925427"/>
              <a:gd name="connsiteX4" fmla="*/ 0 w 5215466"/>
              <a:gd name="connsiteY4" fmla="*/ 0 h 2925427"/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3539923 w 5215466"/>
              <a:gd name="connsiteY3" fmla="*/ 2921086 h 2925427"/>
              <a:gd name="connsiteX4" fmla="*/ 0 w 5215466"/>
              <a:gd name="connsiteY4" fmla="*/ 2925427 h 2925427"/>
              <a:gd name="connsiteX5" fmla="*/ 0 w 5215466"/>
              <a:gd name="connsiteY5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5215466 w 5218252"/>
              <a:gd name="connsiteY3" fmla="*/ 2925427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43618 w 5218252"/>
              <a:gd name="connsiteY3" fmla="*/ 2132189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6433"/>
              <a:gd name="connsiteX1" fmla="*/ 5215466 w 5218252"/>
              <a:gd name="connsiteY1" fmla="*/ 0 h 2926433"/>
              <a:gd name="connsiteX2" fmla="*/ 5218252 w 5218252"/>
              <a:gd name="connsiteY2" fmla="*/ 1254332 h 2926433"/>
              <a:gd name="connsiteX3" fmla="*/ 4400840 w 5218252"/>
              <a:gd name="connsiteY3" fmla="*/ 2057326 h 2926433"/>
              <a:gd name="connsiteX4" fmla="*/ 3465060 w 5218252"/>
              <a:gd name="connsiteY4" fmla="*/ 2926433 h 2926433"/>
              <a:gd name="connsiteX5" fmla="*/ 0 w 5218252"/>
              <a:gd name="connsiteY5" fmla="*/ 2925427 h 2926433"/>
              <a:gd name="connsiteX6" fmla="*/ 0 w 5218252"/>
              <a:gd name="connsiteY6" fmla="*/ 0 h 2926433"/>
              <a:gd name="connsiteX0" fmla="*/ 0 w 5281016"/>
              <a:gd name="connsiteY0" fmla="*/ 0 h 3015316"/>
              <a:gd name="connsiteX1" fmla="*/ 5215466 w 5281016"/>
              <a:gd name="connsiteY1" fmla="*/ 0 h 3015316"/>
              <a:gd name="connsiteX2" fmla="*/ 5218252 w 5281016"/>
              <a:gd name="connsiteY2" fmla="*/ 1254332 h 3015316"/>
              <a:gd name="connsiteX3" fmla="*/ 5199493 w 5281016"/>
              <a:gd name="connsiteY3" fmla="*/ 2937002 h 3015316"/>
              <a:gd name="connsiteX4" fmla="*/ 3465060 w 5281016"/>
              <a:gd name="connsiteY4" fmla="*/ 2926433 h 3015316"/>
              <a:gd name="connsiteX5" fmla="*/ 0 w 5281016"/>
              <a:gd name="connsiteY5" fmla="*/ 2925427 h 3015316"/>
              <a:gd name="connsiteX6" fmla="*/ 0 w 5281016"/>
              <a:gd name="connsiteY6" fmla="*/ 0 h 3015316"/>
              <a:gd name="connsiteX0" fmla="*/ 0 w 5668556"/>
              <a:gd name="connsiteY0" fmla="*/ 0 h 3100633"/>
              <a:gd name="connsiteX1" fmla="*/ 5215466 w 5668556"/>
              <a:gd name="connsiteY1" fmla="*/ 0 h 3100633"/>
              <a:gd name="connsiteX2" fmla="*/ 5199493 w 5668556"/>
              <a:gd name="connsiteY2" fmla="*/ 2937002 h 3100633"/>
              <a:gd name="connsiteX3" fmla="*/ 3465060 w 5668556"/>
              <a:gd name="connsiteY3" fmla="*/ 2926433 h 3100633"/>
              <a:gd name="connsiteX4" fmla="*/ 0 w 5668556"/>
              <a:gd name="connsiteY4" fmla="*/ 2925427 h 3100633"/>
              <a:gd name="connsiteX5" fmla="*/ 0 w 5668556"/>
              <a:gd name="connsiteY5" fmla="*/ 0 h 3100633"/>
              <a:gd name="connsiteX0" fmla="*/ 0 w 5858460"/>
              <a:gd name="connsiteY0" fmla="*/ 0 h 3297659"/>
              <a:gd name="connsiteX1" fmla="*/ 5215466 w 5858460"/>
              <a:gd name="connsiteY1" fmla="*/ 0 h 3297659"/>
              <a:gd name="connsiteX2" fmla="*/ 5199493 w 5858460"/>
              <a:gd name="connsiteY2" fmla="*/ 2937002 h 3297659"/>
              <a:gd name="connsiteX3" fmla="*/ 0 w 5858460"/>
              <a:gd name="connsiteY3" fmla="*/ 2925427 h 3297659"/>
              <a:gd name="connsiteX4" fmla="*/ 0 w 5858460"/>
              <a:gd name="connsiteY4" fmla="*/ 0 h 3297659"/>
              <a:gd name="connsiteX0" fmla="*/ 0 w 5598263"/>
              <a:gd name="connsiteY0" fmla="*/ 0 h 3297659"/>
              <a:gd name="connsiteX1" fmla="*/ 5215466 w 5598263"/>
              <a:gd name="connsiteY1" fmla="*/ 0 h 3297659"/>
              <a:gd name="connsiteX2" fmla="*/ 5199493 w 5598263"/>
              <a:gd name="connsiteY2" fmla="*/ 2937002 h 3297659"/>
              <a:gd name="connsiteX3" fmla="*/ 0 w 5598263"/>
              <a:gd name="connsiteY3" fmla="*/ 2925427 h 3297659"/>
              <a:gd name="connsiteX4" fmla="*/ 0 w 5598263"/>
              <a:gd name="connsiteY4" fmla="*/ 0 h 3297659"/>
              <a:gd name="connsiteX0" fmla="*/ 0 w 5598263"/>
              <a:gd name="connsiteY0" fmla="*/ 0 h 3151725"/>
              <a:gd name="connsiteX1" fmla="*/ 5215466 w 5598263"/>
              <a:gd name="connsiteY1" fmla="*/ 0 h 3151725"/>
              <a:gd name="connsiteX2" fmla="*/ 5199493 w 5598263"/>
              <a:gd name="connsiteY2" fmla="*/ 2937002 h 3151725"/>
              <a:gd name="connsiteX3" fmla="*/ 0 w 5598263"/>
              <a:gd name="connsiteY3" fmla="*/ 2925427 h 3151725"/>
              <a:gd name="connsiteX4" fmla="*/ 0 w 5598263"/>
              <a:gd name="connsiteY4" fmla="*/ 0 h 3151725"/>
              <a:gd name="connsiteX0" fmla="*/ 0 w 5598263"/>
              <a:gd name="connsiteY0" fmla="*/ 0 h 2951183"/>
              <a:gd name="connsiteX1" fmla="*/ 5215466 w 5598263"/>
              <a:gd name="connsiteY1" fmla="*/ 0 h 2951183"/>
              <a:gd name="connsiteX2" fmla="*/ 5199493 w 5598263"/>
              <a:gd name="connsiteY2" fmla="*/ 2937002 h 2951183"/>
              <a:gd name="connsiteX3" fmla="*/ 0 w 5598263"/>
              <a:gd name="connsiteY3" fmla="*/ 2925427 h 2951183"/>
              <a:gd name="connsiteX4" fmla="*/ 0 w 5598263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37002"/>
              <a:gd name="connsiteX1" fmla="*/ 5215466 w 5215466"/>
              <a:gd name="connsiteY1" fmla="*/ 0 h 2937002"/>
              <a:gd name="connsiteX2" fmla="*/ 5199493 w 5215466"/>
              <a:gd name="connsiteY2" fmla="*/ 2937002 h 2937002"/>
              <a:gd name="connsiteX3" fmla="*/ 0 w 5215466"/>
              <a:gd name="connsiteY3" fmla="*/ 2925427 h 2937002"/>
              <a:gd name="connsiteX4" fmla="*/ 0 w 5215466"/>
              <a:gd name="connsiteY4" fmla="*/ 0 h 293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5466" h="2937002">
                <a:moveTo>
                  <a:pt x="0" y="0"/>
                </a:moveTo>
                <a:lnTo>
                  <a:pt x="5215466" y="0"/>
                </a:lnTo>
                <a:cubicBezTo>
                  <a:pt x="5213947" y="917763"/>
                  <a:pt x="5207479" y="1468501"/>
                  <a:pt x="5199493" y="2937002"/>
                </a:cubicBezTo>
                <a:lnTo>
                  <a:pt x="0" y="2925427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0" name="people_network_trim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>
            <a:off x="-203200" y="0"/>
            <a:ext cx="33528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2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txStyles>
    <p:titleStyle>
      <a:lvl1pPr algn="l" defTabSz="1219170" rtl="0" eaLnBrk="1" latinLnBrk="0" hangingPunct="1"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B3B3B3">
                <a:lumMod val="65000"/>
                <a:lumOff val="35000"/>
              </a:srgbClr>
            </a:gs>
            <a:gs pos="29000">
              <a:schemeClr val="bg1">
                <a:lumMod val="95000"/>
              </a:schemeClr>
            </a:gs>
            <a:gs pos="88000">
              <a:schemeClr val="bg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D417-FF86-46B8-9B7F-3613635E22A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C445E-4744-479C-A28E-305364DA1E8B}" type="slidenum">
              <a:rPr lang="en-US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944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6183"/>
          </a:xfrm>
          <a:prstGeom prst="rect">
            <a:avLst/>
          </a:prstGeom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>
            <a:lvl1pPr>
              <a:defRPr kumimoji="0" sz="1600">
                <a:solidFill>
                  <a:srgbClr val="898989"/>
                </a:solidFill>
              </a:defRPr>
            </a:lvl1pPr>
          </a:lstStyle>
          <a:p>
            <a:pPr defTabSz="1217054" fontAlgn="base">
              <a:spcBef>
                <a:spcPct val="0"/>
              </a:spcBef>
              <a:spcAft>
                <a:spcPct val="0"/>
              </a:spcAft>
              <a:defRPr/>
            </a:pPr>
            <a:fld id="{1F6AC762-1A49-4EC8-AF65-1F86DB766716}" type="datetimeFigureOut">
              <a:rPr lang="en-US" altLang="zh-TW" smtClean="0"/>
              <a:pPr defTabSz="1217054" fontAlgn="base">
                <a:spcBef>
                  <a:spcPct val="0"/>
                </a:spcBef>
                <a:spcAft>
                  <a:spcPct val="0"/>
                </a:spcAft>
                <a:defRPr/>
              </a:pPr>
              <a:t>4/24/2017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6183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 defTabSz="1218720" fontAlgn="auto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6183"/>
          </a:xfrm>
          <a:prstGeom prst="rect">
            <a:avLst/>
          </a:prstGeom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98989"/>
                </a:solidFill>
              </a:defRPr>
            </a:lvl1pPr>
          </a:lstStyle>
          <a:p>
            <a:pPr defTabSz="1217054" fontAlgn="base">
              <a:spcBef>
                <a:spcPct val="0"/>
              </a:spcBef>
              <a:spcAft>
                <a:spcPct val="0"/>
              </a:spcAft>
              <a:defRPr/>
            </a:pPr>
            <a:fld id="{466FC6EA-FF3D-459D-B4E0-11AA0AC35E41}" type="slidenum">
              <a:rPr lang="en-US" altLang="zh-TW" smtClean="0"/>
              <a:pPr defTabSz="12170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0" y="6487584"/>
            <a:ext cx="12192000" cy="381000"/>
            <a:chOff x="0" y="4865771"/>
            <a:chExt cx="9144000" cy="28575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4865771"/>
              <a:ext cx="9144000" cy="2857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720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033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192" y="4963115"/>
              <a:ext cx="830177" cy="8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4" name="Picture 9"/>
            <p:cNvPicPr>
              <a:picLocks noChangeAspect="1"/>
            </p:cNvPicPr>
            <p:nvPr userDrawn="1"/>
          </p:nvPicPr>
          <p:blipFill>
            <a:blip r:embed="rId4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314" y="4957072"/>
              <a:ext cx="643388" cy="112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8326438" y="4930858"/>
              <a:ext cx="0" cy="1635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721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defTabSz="1217054" rtl="0" eaLnBrk="0" fontAlgn="base" hangingPunct="0">
        <a:spcBef>
          <a:spcPct val="0"/>
        </a:spcBef>
        <a:spcAft>
          <a:spcPct val="0"/>
        </a:spcAft>
        <a:defRPr kumimoji="1" sz="5867" kern="1200">
          <a:solidFill>
            <a:schemeClr val="tx1"/>
          </a:solidFill>
          <a:latin typeface="+mj-lt"/>
          <a:ea typeface="新細明體" pitchFamily="18" charset="-120"/>
          <a:cs typeface="+mj-cs"/>
        </a:defRPr>
      </a:lvl1pPr>
      <a:lvl2pPr algn="ctr" defTabSz="1217054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defTabSz="1217054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defTabSz="1217054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defTabSz="1217054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609585" algn="ctr" defTabSz="1217054" rtl="0" fontAlgn="base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1219170" algn="ctr" defTabSz="1217054" rtl="0" fontAlgn="base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828754" algn="ctr" defTabSz="1217054" rtl="0" fontAlgn="base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2438339" algn="ctr" defTabSz="1217054" rtl="0" fontAlgn="base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455073" indent="-455073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4267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988459" indent="-378875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3733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2pPr>
      <a:lvl3pPr marL="1521846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3pPr>
      <a:lvl4pPr marL="2131431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4pPr>
      <a:lvl5pPr marL="2741015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5pPr>
      <a:lvl6pPr marL="335145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15"/>
            <a:ext cx="10972800" cy="452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6183"/>
          </a:xfrm>
          <a:prstGeom prst="rect">
            <a:avLst/>
          </a:prstGeom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>
            <a:lvl1pPr>
              <a:defRPr kumimoji="0" sz="1600">
                <a:solidFill>
                  <a:srgbClr val="898989"/>
                </a:solidFill>
              </a:defRPr>
            </a:lvl1pPr>
          </a:lstStyle>
          <a:p>
            <a:pPr defTabSz="1217054" fontAlgn="base">
              <a:spcBef>
                <a:spcPct val="0"/>
              </a:spcBef>
              <a:spcAft>
                <a:spcPct val="0"/>
              </a:spcAft>
              <a:defRPr/>
            </a:pPr>
            <a:fld id="{014975C8-7542-448D-84A4-39584085390F}" type="datetimeFigureOut">
              <a:rPr lang="en-US" altLang="zh-TW" smtClean="0"/>
              <a:pPr defTabSz="1217054" fontAlgn="base">
                <a:spcBef>
                  <a:spcPct val="0"/>
                </a:spcBef>
                <a:spcAft>
                  <a:spcPct val="0"/>
                </a:spcAft>
                <a:defRPr/>
              </a:pPr>
              <a:t>4/24/2017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6"/>
            <a:ext cx="3860800" cy="366183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 defTabSz="1218720" fontAlgn="auto">
              <a:spcBef>
                <a:spcPts val="0"/>
              </a:spcBef>
              <a:spcAft>
                <a:spcPts val="0"/>
              </a:spcAft>
              <a:defRPr kumimoji="0" sz="16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6183"/>
          </a:xfrm>
          <a:prstGeom prst="rect">
            <a:avLst/>
          </a:prstGeom>
        </p:spPr>
        <p:txBody>
          <a:bodyPr vert="horz" wrap="square" lIns="91410" tIns="45705" rIns="91410" bIns="45705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898989"/>
                </a:solidFill>
              </a:defRPr>
            </a:lvl1pPr>
          </a:lstStyle>
          <a:p>
            <a:pPr defTabSz="1217054" fontAlgn="base">
              <a:spcBef>
                <a:spcPct val="0"/>
              </a:spcBef>
              <a:spcAft>
                <a:spcPct val="0"/>
              </a:spcAft>
              <a:defRPr/>
            </a:pPr>
            <a:fld id="{080F9A83-CD12-4722-9708-39963E82050D}" type="slidenum">
              <a:rPr lang="en-US" altLang="zh-TW" smtClean="0"/>
              <a:pPr defTabSz="12170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  <p:grpSp>
        <p:nvGrpSpPr>
          <p:cNvPr id="7175" name="Group 6"/>
          <p:cNvGrpSpPr>
            <a:grpSpLocks/>
          </p:cNvGrpSpPr>
          <p:nvPr userDrawn="1"/>
        </p:nvGrpSpPr>
        <p:grpSpPr bwMode="auto">
          <a:xfrm>
            <a:off x="0" y="6487584"/>
            <a:ext cx="12192000" cy="381000"/>
            <a:chOff x="0" y="4865771"/>
            <a:chExt cx="9144000" cy="28575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4865771"/>
              <a:ext cx="9144000" cy="2857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720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7177" name="Picture 8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192" y="4963115"/>
              <a:ext cx="830177" cy="8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9"/>
            <p:cNvPicPr>
              <a:picLocks noChangeAspect="1"/>
            </p:cNvPicPr>
            <p:nvPr userDrawn="1"/>
          </p:nvPicPr>
          <p:blipFill>
            <a:blip r:embed="rId32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314" y="4957072"/>
              <a:ext cx="643388" cy="112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8326438" y="4930858"/>
              <a:ext cx="0" cy="1635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71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</p:sldLayoutIdLst>
  <p:txStyles>
    <p:titleStyle>
      <a:lvl1pPr algn="ctr" defTabSz="1217054" rtl="0" eaLnBrk="0" fontAlgn="base" hangingPunct="0">
        <a:spcBef>
          <a:spcPct val="0"/>
        </a:spcBef>
        <a:spcAft>
          <a:spcPct val="0"/>
        </a:spcAft>
        <a:defRPr kumimoji="1" sz="5867" kern="1200">
          <a:solidFill>
            <a:schemeClr val="tx1"/>
          </a:solidFill>
          <a:latin typeface="+mj-lt"/>
          <a:ea typeface="新細明體" pitchFamily="18" charset="-120"/>
          <a:cs typeface="+mj-cs"/>
        </a:defRPr>
      </a:lvl1pPr>
      <a:lvl2pPr algn="ctr" defTabSz="1217054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defTabSz="1217054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defTabSz="1217054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defTabSz="1217054" rtl="0" eaLnBrk="0" fontAlgn="base" hangingPunct="0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609585" algn="ctr" defTabSz="1217054" rtl="0" fontAlgn="base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1219170" algn="ctr" defTabSz="1217054" rtl="0" fontAlgn="base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828754" algn="ctr" defTabSz="1217054" rtl="0" fontAlgn="base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2438339" algn="ctr" defTabSz="1217054" rtl="0" fontAlgn="base">
        <a:spcBef>
          <a:spcPct val="0"/>
        </a:spcBef>
        <a:spcAft>
          <a:spcPct val="0"/>
        </a:spcAft>
        <a:defRPr kumimoji="1" sz="5867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455073" indent="-455073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4267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1pPr>
      <a:lvl2pPr marL="988459" indent="-378875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3733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2pPr>
      <a:lvl3pPr marL="1521846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3pPr>
      <a:lvl4pPr marL="2131431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4pPr>
      <a:lvl5pPr marL="2741015" indent="-302676" algn="l" defTabSz="121705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+mn-lt"/>
          <a:ea typeface="新細明體" pitchFamily="18" charset="-120"/>
          <a:cs typeface="+mn-cs"/>
        </a:defRPr>
      </a:lvl5pPr>
      <a:lvl6pPr marL="335145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95000"/>
                <a:lumOff val="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6200000">
            <a:off x="4092396" y="-1196789"/>
            <a:ext cx="7162803" cy="9251576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1200" y="228601"/>
            <a:ext cx="8534400" cy="792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0" y="1020761"/>
            <a:ext cx="85344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9" name="Rectangle 49"/>
          <p:cNvSpPr/>
          <p:nvPr userDrawn="1"/>
        </p:nvSpPr>
        <p:spPr>
          <a:xfrm>
            <a:off x="-101599" y="-53786"/>
            <a:ext cx="3203388" cy="7032812"/>
          </a:xfrm>
          <a:custGeom>
            <a:avLst/>
            <a:gdLst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0 w 5215466"/>
              <a:gd name="connsiteY3" fmla="*/ 2925427 h 2925427"/>
              <a:gd name="connsiteX4" fmla="*/ 0 w 5215466"/>
              <a:gd name="connsiteY4" fmla="*/ 0 h 2925427"/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3539923 w 5215466"/>
              <a:gd name="connsiteY3" fmla="*/ 2921086 h 2925427"/>
              <a:gd name="connsiteX4" fmla="*/ 0 w 5215466"/>
              <a:gd name="connsiteY4" fmla="*/ 2925427 h 2925427"/>
              <a:gd name="connsiteX5" fmla="*/ 0 w 5215466"/>
              <a:gd name="connsiteY5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5215466 w 5218252"/>
              <a:gd name="connsiteY3" fmla="*/ 2925427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43618 w 5218252"/>
              <a:gd name="connsiteY3" fmla="*/ 2132189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6433"/>
              <a:gd name="connsiteX1" fmla="*/ 5215466 w 5218252"/>
              <a:gd name="connsiteY1" fmla="*/ 0 h 2926433"/>
              <a:gd name="connsiteX2" fmla="*/ 5218252 w 5218252"/>
              <a:gd name="connsiteY2" fmla="*/ 1254332 h 2926433"/>
              <a:gd name="connsiteX3" fmla="*/ 4400840 w 5218252"/>
              <a:gd name="connsiteY3" fmla="*/ 2057326 h 2926433"/>
              <a:gd name="connsiteX4" fmla="*/ 3465060 w 5218252"/>
              <a:gd name="connsiteY4" fmla="*/ 2926433 h 2926433"/>
              <a:gd name="connsiteX5" fmla="*/ 0 w 5218252"/>
              <a:gd name="connsiteY5" fmla="*/ 2925427 h 2926433"/>
              <a:gd name="connsiteX6" fmla="*/ 0 w 5218252"/>
              <a:gd name="connsiteY6" fmla="*/ 0 h 2926433"/>
              <a:gd name="connsiteX0" fmla="*/ 0 w 5281016"/>
              <a:gd name="connsiteY0" fmla="*/ 0 h 3015316"/>
              <a:gd name="connsiteX1" fmla="*/ 5215466 w 5281016"/>
              <a:gd name="connsiteY1" fmla="*/ 0 h 3015316"/>
              <a:gd name="connsiteX2" fmla="*/ 5218252 w 5281016"/>
              <a:gd name="connsiteY2" fmla="*/ 1254332 h 3015316"/>
              <a:gd name="connsiteX3" fmla="*/ 5199493 w 5281016"/>
              <a:gd name="connsiteY3" fmla="*/ 2937002 h 3015316"/>
              <a:gd name="connsiteX4" fmla="*/ 3465060 w 5281016"/>
              <a:gd name="connsiteY4" fmla="*/ 2926433 h 3015316"/>
              <a:gd name="connsiteX5" fmla="*/ 0 w 5281016"/>
              <a:gd name="connsiteY5" fmla="*/ 2925427 h 3015316"/>
              <a:gd name="connsiteX6" fmla="*/ 0 w 5281016"/>
              <a:gd name="connsiteY6" fmla="*/ 0 h 3015316"/>
              <a:gd name="connsiteX0" fmla="*/ 0 w 5668556"/>
              <a:gd name="connsiteY0" fmla="*/ 0 h 3100633"/>
              <a:gd name="connsiteX1" fmla="*/ 5215466 w 5668556"/>
              <a:gd name="connsiteY1" fmla="*/ 0 h 3100633"/>
              <a:gd name="connsiteX2" fmla="*/ 5199493 w 5668556"/>
              <a:gd name="connsiteY2" fmla="*/ 2937002 h 3100633"/>
              <a:gd name="connsiteX3" fmla="*/ 3465060 w 5668556"/>
              <a:gd name="connsiteY3" fmla="*/ 2926433 h 3100633"/>
              <a:gd name="connsiteX4" fmla="*/ 0 w 5668556"/>
              <a:gd name="connsiteY4" fmla="*/ 2925427 h 3100633"/>
              <a:gd name="connsiteX5" fmla="*/ 0 w 5668556"/>
              <a:gd name="connsiteY5" fmla="*/ 0 h 3100633"/>
              <a:gd name="connsiteX0" fmla="*/ 0 w 5858460"/>
              <a:gd name="connsiteY0" fmla="*/ 0 h 3297659"/>
              <a:gd name="connsiteX1" fmla="*/ 5215466 w 5858460"/>
              <a:gd name="connsiteY1" fmla="*/ 0 h 3297659"/>
              <a:gd name="connsiteX2" fmla="*/ 5199493 w 5858460"/>
              <a:gd name="connsiteY2" fmla="*/ 2937002 h 3297659"/>
              <a:gd name="connsiteX3" fmla="*/ 0 w 5858460"/>
              <a:gd name="connsiteY3" fmla="*/ 2925427 h 3297659"/>
              <a:gd name="connsiteX4" fmla="*/ 0 w 5858460"/>
              <a:gd name="connsiteY4" fmla="*/ 0 h 3297659"/>
              <a:gd name="connsiteX0" fmla="*/ 0 w 5598263"/>
              <a:gd name="connsiteY0" fmla="*/ 0 h 3297659"/>
              <a:gd name="connsiteX1" fmla="*/ 5215466 w 5598263"/>
              <a:gd name="connsiteY1" fmla="*/ 0 h 3297659"/>
              <a:gd name="connsiteX2" fmla="*/ 5199493 w 5598263"/>
              <a:gd name="connsiteY2" fmla="*/ 2937002 h 3297659"/>
              <a:gd name="connsiteX3" fmla="*/ 0 w 5598263"/>
              <a:gd name="connsiteY3" fmla="*/ 2925427 h 3297659"/>
              <a:gd name="connsiteX4" fmla="*/ 0 w 5598263"/>
              <a:gd name="connsiteY4" fmla="*/ 0 h 3297659"/>
              <a:gd name="connsiteX0" fmla="*/ 0 w 5598263"/>
              <a:gd name="connsiteY0" fmla="*/ 0 h 3151725"/>
              <a:gd name="connsiteX1" fmla="*/ 5215466 w 5598263"/>
              <a:gd name="connsiteY1" fmla="*/ 0 h 3151725"/>
              <a:gd name="connsiteX2" fmla="*/ 5199493 w 5598263"/>
              <a:gd name="connsiteY2" fmla="*/ 2937002 h 3151725"/>
              <a:gd name="connsiteX3" fmla="*/ 0 w 5598263"/>
              <a:gd name="connsiteY3" fmla="*/ 2925427 h 3151725"/>
              <a:gd name="connsiteX4" fmla="*/ 0 w 5598263"/>
              <a:gd name="connsiteY4" fmla="*/ 0 h 3151725"/>
              <a:gd name="connsiteX0" fmla="*/ 0 w 5598263"/>
              <a:gd name="connsiteY0" fmla="*/ 0 h 2951183"/>
              <a:gd name="connsiteX1" fmla="*/ 5215466 w 5598263"/>
              <a:gd name="connsiteY1" fmla="*/ 0 h 2951183"/>
              <a:gd name="connsiteX2" fmla="*/ 5199493 w 5598263"/>
              <a:gd name="connsiteY2" fmla="*/ 2937002 h 2951183"/>
              <a:gd name="connsiteX3" fmla="*/ 0 w 5598263"/>
              <a:gd name="connsiteY3" fmla="*/ 2925427 h 2951183"/>
              <a:gd name="connsiteX4" fmla="*/ 0 w 5598263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37002"/>
              <a:gd name="connsiteX1" fmla="*/ 5215466 w 5215466"/>
              <a:gd name="connsiteY1" fmla="*/ 0 h 2937002"/>
              <a:gd name="connsiteX2" fmla="*/ 5199493 w 5215466"/>
              <a:gd name="connsiteY2" fmla="*/ 2937002 h 2937002"/>
              <a:gd name="connsiteX3" fmla="*/ 0 w 5215466"/>
              <a:gd name="connsiteY3" fmla="*/ 2925427 h 2937002"/>
              <a:gd name="connsiteX4" fmla="*/ 0 w 5215466"/>
              <a:gd name="connsiteY4" fmla="*/ 0 h 293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5466" h="2937002">
                <a:moveTo>
                  <a:pt x="0" y="0"/>
                </a:moveTo>
                <a:lnTo>
                  <a:pt x="5215466" y="0"/>
                </a:lnTo>
                <a:cubicBezTo>
                  <a:pt x="5213947" y="917763"/>
                  <a:pt x="5207479" y="1468501"/>
                  <a:pt x="5199493" y="2937002"/>
                </a:cubicBezTo>
                <a:lnTo>
                  <a:pt x="0" y="2925427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0" name="people_network_trim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>
            <a:off x="-203200" y="0"/>
            <a:ext cx="33528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1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txStyles>
    <p:titleStyle>
      <a:lvl1pPr algn="l" defTabSz="1219170" rtl="0" eaLnBrk="1" latinLnBrk="0" hangingPunct="1"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95000"/>
                <a:lumOff val="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6200000">
            <a:off x="4092396" y="-1196789"/>
            <a:ext cx="7162803" cy="9251576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1200" y="228601"/>
            <a:ext cx="8534400" cy="792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0" y="1020761"/>
            <a:ext cx="85344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9" name="Rectangle 49"/>
          <p:cNvSpPr/>
          <p:nvPr userDrawn="1"/>
        </p:nvSpPr>
        <p:spPr>
          <a:xfrm>
            <a:off x="-101599" y="-67732"/>
            <a:ext cx="3203388" cy="7010400"/>
          </a:xfrm>
          <a:custGeom>
            <a:avLst/>
            <a:gdLst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0 w 5215466"/>
              <a:gd name="connsiteY3" fmla="*/ 2925427 h 2925427"/>
              <a:gd name="connsiteX4" fmla="*/ 0 w 5215466"/>
              <a:gd name="connsiteY4" fmla="*/ 0 h 2925427"/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3539923 w 5215466"/>
              <a:gd name="connsiteY3" fmla="*/ 2921086 h 2925427"/>
              <a:gd name="connsiteX4" fmla="*/ 0 w 5215466"/>
              <a:gd name="connsiteY4" fmla="*/ 2925427 h 2925427"/>
              <a:gd name="connsiteX5" fmla="*/ 0 w 5215466"/>
              <a:gd name="connsiteY5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5215466 w 5218252"/>
              <a:gd name="connsiteY3" fmla="*/ 2925427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43618 w 5218252"/>
              <a:gd name="connsiteY3" fmla="*/ 2132189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6433"/>
              <a:gd name="connsiteX1" fmla="*/ 5215466 w 5218252"/>
              <a:gd name="connsiteY1" fmla="*/ 0 h 2926433"/>
              <a:gd name="connsiteX2" fmla="*/ 5218252 w 5218252"/>
              <a:gd name="connsiteY2" fmla="*/ 1254332 h 2926433"/>
              <a:gd name="connsiteX3" fmla="*/ 4400840 w 5218252"/>
              <a:gd name="connsiteY3" fmla="*/ 2057326 h 2926433"/>
              <a:gd name="connsiteX4" fmla="*/ 3465060 w 5218252"/>
              <a:gd name="connsiteY4" fmla="*/ 2926433 h 2926433"/>
              <a:gd name="connsiteX5" fmla="*/ 0 w 5218252"/>
              <a:gd name="connsiteY5" fmla="*/ 2925427 h 2926433"/>
              <a:gd name="connsiteX6" fmla="*/ 0 w 5218252"/>
              <a:gd name="connsiteY6" fmla="*/ 0 h 2926433"/>
              <a:gd name="connsiteX0" fmla="*/ 0 w 5281016"/>
              <a:gd name="connsiteY0" fmla="*/ 0 h 3015316"/>
              <a:gd name="connsiteX1" fmla="*/ 5215466 w 5281016"/>
              <a:gd name="connsiteY1" fmla="*/ 0 h 3015316"/>
              <a:gd name="connsiteX2" fmla="*/ 5218252 w 5281016"/>
              <a:gd name="connsiteY2" fmla="*/ 1254332 h 3015316"/>
              <a:gd name="connsiteX3" fmla="*/ 5199493 w 5281016"/>
              <a:gd name="connsiteY3" fmla="*/ 2937002 h 3015316"/>
              <a:gd name="connsiteX4" fmla="*/ 3465060 w 5281016"/>
              <a:gd name="connsiteY4" fmla="*/ 2926433 h 3015316"/>
              <a:gd name="connsiteX5" fmla="*/ 0 w 5281016"/>
              <a:gd name="connsiteY5" fmla="*/ 2925427 h 3015316"/>
              <a:gd name="connsiteX6" fmla="*/ 0 w 5281016"/>
              <a:gd name="connsiteY6" fmla="*/ 0 h 3015316"/>
              <a:gd name="connsiteX0" fmla="*/ 0 w 5668556"/>
              <a:gd name="connsiteY0" fmla="*/ 0 h 3100633"/>
              <a:gd name="connsiteX1" fmla="*/ 5215466 w 5668556"/>
              <a:gd name="connsiteY1" fmla="*/ 0 h 3100633"/>
              <a:gd name="connsiteX2" fmla="*/ 5199493 w 5668556"/>
              <a:gd name="connsiteY2" fmla="*/ 2937002 h 3100633"/>
              <a:gd name="connsiteX3" fmla="*/ 3465060 w 5668556"/>
              <a:gd name="connsiteY3" fmla="*/ 2926433 h 3100633"/>
              <a:gd name="connsiteX4" fmla="*/ 0 w 5668556"/>
              <a:gd name="connsiteY4" fmla="*/ 2925427 h 3100633"/>
              <a:gd name="connsiteX5" fmla="*/ 0 w 5668556"/>
              <a:gd name="connsiteY5" fmla="*/ 0 h 3100633"/>
              <a:gd name="connsiteX0" fmla="*/ 0 w 5858460"/>
              <a:gd name="connsiteY0" fmla="*/ 0 h 3297659"/>
              <a:gd name="connsiteX1" fmla="*/ 5215466 w 5858460"/>
              <a:gd name="connsiteY1" fmla="*/ 0 h 3297659"/>
              <a:gd name="connsiteX2" fmla="*/ 5199493 w 5858460"/>
              <a:gd name="connsiteY2" fmla="*/ 2937002 h 3297659"/>
              <a:gd name="connsiteX3" fmla="*/ 0 w 5858460"/>
              <a:gd name="connsiteY3" fmla="*/ 2925427 h 3297659"/>
              <a:gd name="connsiteX4" fmla="*/ 0 w 5858460"/>
              <a:gd name="connsiteY4" fmla="*/ 0 h 3297659"/>
              <a:gd name="connsiteX0" fmla="*/ 0 w 5598263"/>
              <a:gd name="connsiteY0" fmla="*/ 0 h 3297659"/>
              <a:gd name="connsiteX1" fmla="*/ 5215466 w 5598263"/>
              <a:gd name="connsiteY1" fmla="*/ 0 h 3297659"/>
              <a:gd name="connsiteX2" fmla="*/ 5199493 w 5598263"/>
              <a:gd name="connsiteY2" fmla="*/ 2937002 h 3297659"/>
              <a:gd name="connsiteX3" fmla="*/ 0 w 5598263"/>
              <a:gd name="connsiteY3" fmla="*/ 2925427 h 3297659"/>
              <a:gd name="connsiteX4" fmla="*/ 0 w 5598263"/>
              <a:gd name="connsiteY4" fmla="*/ 0 h 3297659"/>
              <a:gd name="connsiteX0" fmla="*/ 0 w 5598263"/>
              <a:gd name="connsiteY0" fmla="*/ 0 h 3151725"/>
              <a:gd name="connsiteX1" fmla="*/ 5215466 w 5598263"/>
              <a:gd name="connsiteY1" fmla="*/ 0 h 3151725"/>
              <a:gd name="connsiteX2" fmla="*/ 5199493 w 5598263"/>
              <a:gd name="connsiteY2" fmla="*/ 2937002 h 3151725"/>
              <a:gd name="connsiteX3" fmla="*/ 0 w 5598263"/>
              <a:gd name="connsiteY3" fmla="*/ 2925427 h 3151725"/>
              <a:gd name="connsiteX4" fmla="*/ 0 w 5598263"/>
              <a:gd name="connsiteY4" fmla="*/ 0 h 3151725"/>
              <a:gd name="connsiteX0" fmla="*/ 0 w 5598263"/>
              <a:gd name="connsiteY0" fmla="*/ 0 h 2951183"/>
              <a:gd name="connsiteX1" fmla="*/ 5215466 w 5598263"/>
              <a:gd name="connsiteY1" fmla="*/ 0 h 2951183"/>
              <a:gd name="connsiteX2" fmla="*/ 5199493 w 5598263"/>
              <a:gd name="connsiteY2" fmla="*/ 2937002 h 2951183"/>
              <a:gd name="connsiteX3" fmla="*/ 0 w 5598263"/>
              <a:gd name="connsiteY3" fmla="*/ 2925427 h 2951183"/>
              <a:gd name="connsiteX4" fmla="*/ 0 w 5598263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37002"/>
              <a:gd name="connsiteX1" fmla="*/ 5215466 w 5215466"/>
              <a:gd name="connsiteY1" fmla="*/ 0 h 2937002"/>
              <a:gd name="connsiteX2" fmla="*/ 5199493 w 5215466"/>
              <a:gd name="connsiteY2" fmla="*/ 2937002 h 2937002"/>
              <a:gd name="connsiteX3" fmla="*/ 0 w 5215466"/>
              <a:gd name="connsiteY3" fmla="*/ 2925427 h 2937002"/>
              <a:gd name="connsiteX4" fmla="*/ 0 w 5215466"/>
              <a:gd name="connsiteY4" fmla="*/ 0 h 293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5466" h="2937002">
                <a:moveTo>
                  <a:pt x="0" y="0"/>
                </a:moveTo>
                <a:lnTo>
                  <a:pt x="5215466" y="0"/>
                </a:lnTo>
                <a:cubicBezTo>
                  <a:pt x="5213947" y="917763"/>
                  <a:pt x="5207479" y="1468501"/>
                  <a:pt x="5199493" y="2937002"/>
                </a:cubicBezTo>
                <a:lnTo>
                  <a:pt x="0" y="2925427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2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1219170" rtl="0" eaLnBrk="1" latinLnBrk="0" hangingPunct="1"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">
              <a:schemeClr val="tx1">
                <a:lumMod val="95000"/>
                <a:lumOff val="5000"/>
              </a:schemeClr>
            </a:gs>
            <a:gs pos="34000">
              <a:schemeClr val="tx1">
                <a:lumMod val="95000"/>
                <a:lumOff val="5000"/>
              </a:schemeClr>
            </a:gs>
            <a:gs pos="78000">
              <a:schemeClr val="tx1">
                <a:lumMod val="95000"/>
                <a:lumOff val="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6200000">
            <a:off x="4092396" y="-1196789"/>
            <a:ext cx="7162803" cy="9251576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80000">
                <a:schemeClr val="tx1">
                  <a:lumMod val="95000"/>
                  <a:lumOff val="5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1200" y="228601"/>
            <a:ext cx="8534400" cy="792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0" y="1020761"/>
            <a:ext cx="85344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rPr>
              <a:pPr/>
              <a:t>4/24/2017</a:t>
            </a:fld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  <a:ea typeface="新細明體" pitchFamily="18" charset="-12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新細明體" pitchFamily="18" charset="-120"/>
            </a:endParaRPr>
          </a:p>
        </p:txBody>
      </p:sp>
      <p:sp>
        <p:nvSpPr>
          <p:cNvPr id="9" name="Rectangle 49"/>
          <p:cNvSpPr/>
          <p:nvPr userDrawn="1"/>
        </p:nvSpPr>
        <p:spPr>
          <a:xfrm>
            <a:off x="-101599" y="-67732"/>
            <a:ext cx="3203388" cy="7010400"/>
          </a:xfrm>
          <a:custGeom>
            <a:avLst/>
            <a:gdLst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0 w 5215466"/>
              <a:gd name="connsiteY3" fmla="*/ 2925427 h 2925427"/>
              <a:gd name="connsiteX4" fmla="*/ 0 w 5215466"/>
              <a:gd name="connsiteY4" fmla="*/ 0 h 2925427"/>
              <a:gd name="connsiteX0" fmla="*/ 0 w 5215466"/>
              <a:gd name="connsiteY0" fmla="*/ 0 h 2925427"/>
              <a:gd name="connsiteX1" fmla="*/ 5215466 w 5215466"/>
              <a:gd name="connsiteY1" fmla="*/ 0 h 2925427"/>
              <a:gd name="connsiteX2" fmla="*/ 5215466 w 5215466"/>
              <a:gd name="connsiteY2" fmla="*/ 2925427 h 2925427"/>
              <a:gd name="connsiteX3" fmla="*/ 3539923 w 5215466"/>
              <a:gd name="connsiteY3" fmla="*/ 2921086 h 2925427"/>
              <a:gd name="connsiteX4" fmla="*/ 0 w 5215466"/>
              <a:gd name="connsiteY4" fmla="*/ 2925427 h 2925427"/>
              <a:gd name="connsiteX5" fmla="*/ 0 w 5215466"/>
              <a:gd name="connsiteY5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5215466 w 5218252"/>
              <a:gd name="connsiteY3" fmla="*/ 2925427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347365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43618 w 5218252"/>
              <a:gd name="connsiteY3" fmla="*/ 2132189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5427"/>
              <a:gd name="connsiteX1" fmla="*/ 5215466 w 5218252"/>
              <a:gd name="connsiteY1" fmla="*/ 0 h 2925427"/>
              <a:gd name="connsiteX2" fmla="*/ 5218252 w 5218252"/>
              <a:gd name="connsiteY2" fmla="*/ 1254332 h 2925427"/>
              <a:gd name="connsiteX3" fmla="*/ 4400840 w 5218252"/>
              <a:gd name="connsiteY3" fmla="*/ 2057326 h 2925427"/>
              <a:gd name="connsiteX4" fmla="*/ 3539923 w 5218252"/>
              <a:gd name="connsiteY4" fmla="*/ 2921086 h 2925427"/>
              <a:gd name="connsiteX5" fmla="*/ 0 w 5218252"/>
              <a:gd name="connsiteY5" fmla="*/ 2925427 h 2925427"/>
              <a:gd name="connsiteX6" fmla="*/ 0 w 5218252"/>
              <a:gd name="connsiteY6" fmla="*/ 0 h 2925427"/>
              <a:gd name="connsiteX0" fmla="*/ 0 w 5218252"/>
              <a:gd name="connsiteY0" fmla="*/ 0 h 2926433"/>
              <a:gd name="connsiteX1" fmla="*/ 5215466 w 5218252"/>
              <a:gd name="connsiteY1" fmla="*/ 0 h 2926433"/>
              <a:gd name="connsiteX2" fmla="*/ 5218252 w 5218252"/>
              <a:gd name="connsiteY2" fmla="*/ 1254332 h 2926433"/>
              <a:gd name="connsiteX3" fmla="*/ 4400840 w 5218252"/>
              <a:gd name="connsiteY3" fmla="*/ 2057326 h 2926433"/>
              <a:gd name="connsiteX4" fmla="*/ 3465060 w 5218252"/>
              <a:gd name="connsiteY4" fmla="*/ 2926433 h 2926433"/>
              <a:gd name="connsiteX5" fmla="*/ 0 w 5218252"/>
              <a:gd name="connsiteY5" fmla="*/ 2925427 h 2926433"/>
              <a:gd name="connsiteX6" fmla="*/ 0 w 5218252"/>
              <a:gd name="connsiteY6" fmla="*/ 0 h 2926433"/>
              <a:gd name="connsiteX0" fmla="*/ 0 w 5281016"/>
              <a:gd name="connsiteY0" fmla="*/ 0 h 3015316"/>
              <a:gd name="connsiteX1" fmla="*/ 5215466 w 5281016"/>
              <a:gd name="connsiteY1" fmla="*/ 0 h 3015316"/>
              <a:gd name="connsiteX2" fmla="*/ 5218252 w 5281016"/>
              <a:gd name="connsiteY2" fmla="*/ 1254332 h 3015316"/>
              <a:gd name="connsiteX3" fmla="*/ 5199493 w 5281016"/>
              <a:gd name="connsiteY3" fmla="*/ 2937002 h 3015316"/>
              <a:gd name="connsiteX4" fmla="*/ 3465060 w 5281016"/>
              <a:gd name="connsiteY4" fmla="*/ 2926433 h 3015316"/>
              <a:gd name="connsiteX5" fmla="*/ 0 w 5281016"/>
              <a:gd name="connsiteY5" fmla="*/ 2925427 h 3015316"/>
              <a:gd name="connsiteX6" fmla="*/ 0 w 5281016"/>
              <a:gd name="connsiteY6" fmla="*/ 0 h 3015316"/>
              <a:gd name="connsiteX0" fmla="*/ 0 w 5668556"/>
              <a:gd name="connsiteY0" fmla="*/ 0 h 3100633"/>
              <a:gd name="connsiteX1" fmla="*/ 5215466 w 5668556"/>
              <a:gd name="connsiteY1" fmla="*/ 0 h 3100633"/>
              <a:gd name="connsiteX2" fmla="*/ 5199493 w 5668556"/>
              <a:gd name="connsiteY2" fmla="*/ 2937002 h 3100633"/>
              <a:gd name="connsiteX3" fmla="*/ 3465060 w 5668556"/>
              <a:gd name="connsiteY3" fmla="*/ 2926433 h 3100633"/>
              <a:gd name="connsiteX4" fmla="*/ 0 w 5668556"/>
              <a:gd name="connsiteY4" fmla="*/ 2925427 h 3100633"/>
              <a:gd name="connsiteX5" fmla="*/ 0 w 5668556"/>
              <a:gd name="connsiteY5" fmla="*/ 0 h 3100633"/>
              <a:gd name="connsiteX0" fmla="*/ 0 w 5858460"/>
              <a:gd name="connsiteY0" fmla="*/ 0 h 3297659"/>
              <a:gd name="connsiteX1" fmla="*/ 5215466 w 5858460"/>
              <a:gd name="connsiteY1" fmla="*/ 0 h 3297659"/>
              <a:gd name="connsiteX2" fmla="*/ 5199493 w 5858460"/>
              <a:gd name="connsiteY2" fmla="*/ 2937002 h 3297659"/>
              <a:gd name="connsiteX3" fmla="*/ 0 w 5858460"/>
              <a:gd name="connsiteY3" fmla="*/ 2925427 h 3297659"/>
              <a:gd name="connsiteX4" fmla="*/ 0 w 5858460"/>
              <a:gd name="connsiteY4" fmla="*/ 0 h 3297659"/>
              <a:gd name="connsiteX0" fmla="*/ 0 w 5598263"/>
              <a:gd name="connsiteY0" fmla="*/ 0 h 3297659"/>
              <a:gd name="connsiteX1" fmla="*/ 5215466 w 5598263"/>
              <a:gd name="connsiteY1" fmla="*/ 0 h 3297659"/>
              <a:gd name="connsiteX2" fmla="*/ 5199493 w 5598263"/>
              <a:gd name="connsiteY2" fmla="*/ 2937002 h 3297659"/>
              <a:gd name="connsiteX3" fmla="*/ 0 w 5598263"/>
              <a:gd name="connsiteY3" fmla="*/ 2925427 h 3297659"/>
              <a:gd name="connsiteX4" fmla="*/ 0 w 5598263"/>
              <a:gd name="connsiteY4" fmla="*/ 0 h 3297659"/>
              <a:gd name="connsiteX0" fmla="*/ 0 w 5598263"/>
              <a:gd name="connsiteY0" fmla="*/ 0 h 3151725"/>
              <a:gd name="connsiteX1" fmla="*/ 5215466 w 5598263"/>
              <a:gd name="connsiteY1" fmla="*/ 0 h 3151725"/>
              <a:gd name="connsiteX2" fmla="*/ 5199493 w 5598263"/>
              <a:gd name="connsiteY2" fmla="*/ 2937002 h 3151725"/>
              <a:gd name="connsiteX3" fmla="*/ 0 w 5598263"/>
              <a:gd name="connsiteY3" fmla="*/ 2925427 h 3151725"/>
              <a:gd name="connsiteX4" fmla="*/ 0 w 5598263"/>
              <a:gd name="connsiteY4" fmla="*/ 0 h 3151725"/>
              <a:gd name="connsiteX0" fmla="*/ 0 w 5598263"/>
              <a:gd name="connsiteY0" fmla="*/ 0 h 2951183"/>
              <a:gd name="connsiteX1" fmla="*/ 5215466 w 5598263"/>
              <a:gd name="connsiteY1" fmla="*/ 0 h 2951183"/>
              <a:gd name="connsiteX2" fmla="*/ 5199493 w 5598263"/>
              <a:gd name="connsiteY2" fmla="*/ 2937002 h 2951183"/>
              <a:gd name="connsiteX3" fmla="*/ 0 w 5598263"/>
              <a:gd name="connsiteY3" fmla="*/ 2925427 h 2951183"/>
              <a:gd name="connsiteX4" fmla="*/ 0 w 5598263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51183"/>
              <a:gd name="connsiteX1" fmla="*/ 5215466 w 5215466"/>
              <a:gd name="connsiteY1" fmla="*/ 0 h 2951183"/>
              <a:gd name="connsiteX2" fmla="*/ 5199493 w 5215466"/>
              <a:gd name="connsiteY2" fmla="*/ 2937002 h 2951183"/>
              <a:gd name="connsiteX3" fmla="*/ 0 w 5215466"/>
              <a:gd name="connsiteY3" fmla="*/ 2925427 h 2951183"/>
              <a:gd name="connsiteX4" fmla="*/ 0 w 5215466"/>
              <a:gd name="connsiteY4" fmla="*/ 0 h 2951183"/>
              <a:gd name="connsiteX0" fmla="*/ 0 w 5215466"/>
              <a:gd name="connsiteY0" fmla="*/ 0 h 2937002"/>
              <a:gd name="connsiteX1" fmla="*/ 5215466 w 5215466"/>
              <a:gd name="connsiteY1" fmla="*/ 0 h 2937002"/>
              <a:gd name="connsiteX2" fmla="*/ 5199493 w 5215466"/>
              <a:gd name="connsiteY2" fmla="*/ 2937002 h 2937002"/>
              <a:gd name="connsiteX3" fmla="*/ 0 w 5215466"/>
              <a:gd name="connsiteY3" fmla="*/ 2925427 h 2937002"/>
              <a:gd name="connsiteX4" fmla="*/ 0 w 5215466"/>
              <a:gd name="connsiteY4" fmla="*/ 0 h 2937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5466" h="2937002">
                <a:moveTo>
                  <a:pt x="0" y="0"/>
                </a:moveTo>
                <a:lnTo>
                  <a:pt x="5215466" y="0"/>
                </a:lnTo>
                <a:cubicBezTo>
                  <a:pt x="5213947" y="917763"/>
                  <a:pt x="5207479" y="1468501"/>
                  <a:pt x="5199493" y="2937002"/>
                </a:cubicBezTo>
                <a:lnTo>
                  <a:pt x="0" y="2925427"/>
                </a:lnTo>
                <a:lnTo>
                  <a:pt x="0" y="0"/>
                </a:ln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3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1219170" rtl="0" eaLnBrk="1" latinLnBrk="0" hangingPunct="1"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1219170" rtl="0" eaLnBrk="1" latinLnBrk="0" hangingPunct="1">
        <a:spcBef>
          <a:spcPct val="20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5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5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619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686984"/>
            <a:ext cx="3964517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/>
          <p:nvPr/>
        </p:nvSpPr>
        <p:spPr>
          <a:xfrm>
            <a:off x="4370918" y="2006601"/>
            <a:ext cx="7645608" cy="1354179"/>
          </a:xfrm>
          <a:prstGeom prst="rect">
            <a:avLst/>
          </a:prstGeom>
        </p:spPr>
        <p:txBody>
          <a:bodyPr wrap="none" lIns="121883" tIns="60941" rIns="121883" bIns="60941">
            <a:spAutoFit/>
          </a:bodyPr>
          <a:lstStyle/>
          <a:p>
            <a:pPr marL="0" marR="0" lvl="0" indent="0" algn="l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0" b="1" i="0" u="none" strike="noStrike" kern="1200" cap="all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Social Media</a:t>
            </a:r>
          </a:p>
        </p:txBody>
      </p:sp>
      <p:sp>
        <p:nvSpPr>
          <p:cNvPr id="136197" name="Rectangle 7"/>
          <p:cNvSpPr>
            <a:spLocks noChangeArrowheads="1"/>
          </p:cNvSpPr>
          <p:nvPr/>
        </p:nvSpPr>
        <p:spPr bwMode="auto">
          <a:xfrm>
            <a:off x="4280319" y="3733801"/>
            <a:ext cx="7881314" cy="61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83" tIns="60941" rIns="121883" bIns="60941">
            <a:spAutoFit/>
          </a:bodyPr>
          <a:lstStyle/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  <a:t>The world's largest referral platform in history</a:t>
            </a:r>
          </a:p>
        </p:txBody>
      </p:sp>
    </p:spTree>
    <p:extLst>
      <p:ext uri="{BB962C8B-B14F-4D97-AF65-F5344CB8AC3E}">
        <p14:creationId xmlns:p14="http://schemas.microsoft.com/office/powerpoint/2010/main" val="352699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4906293335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0"/>
            <a:ext cx="4166324" cy="6858000"/>
          </a:xfrm>
          <a:prstGeom prst="rect">
            <a:avLst/>
          </a:prstGeom>
        </p:spPr>
      </p:pic>
      <p:pic>
        <p:nvPicPr>
          <p:cNvPr id="4" name="圖片 3" descr="14911694054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0"/>
            <a:ext cx="4337221" cy="6858000"/>
          </a:xfrm>
          <a:prstGeom prst="rect">
            <a:avLst/>
          </a:prstGeom>
        </p:spPr>
      </p:pic>
      <p:pic>
        <p:nvPicPr>
          <p:cNvPr id="5" name="圖片 4" descr="149062886888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551" y="0"/>
            <a:ext cx="4230452" cy="6858000"/>
          </a:xfrm>
          <a:prstGeom prst="rect">
            <a:avLst/>
          </a:prstGeom>
        </p:spPr>
      </p:pic>
      <p:pic>
        <p:nvPicPr>
          <p:cNvPr id="9" name="圖片 8" descr="149062843117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0"/>
            <a:ext cx="11361201" cy="6858000"/>
          </a:xfrm>
          <a:prstGeom prst="rect">
            <a:avLst/>
          </a:prstGeom>
        </p:spPr>
      </p:pic>
      <p:pic>
        <p:nvPicPr>
          <p:cNvPr id="10" name="圖片 9" descr="149062853942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404653" cy="6858000"/>
          </a:xfrm>
          <a:prstGeom prst="rect">
            <a:avLst/>
          </a:prstGeom>
        </p:spPr>
      </p:pic>
      <p:pic>
        <p:nvPicPr>
          <p:cNvPr id="11" name="圖片 10" descr="149062911511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21" y="0"/>
            <a:ext cx="9408788" cy="6858000"/>
          </a:xfrm>
          <a:prstGeom prst="rect">
            <a:avLst/>
          </a:prstGeom>
        </p:spPr>
      </p:pic>
      <p:pic>
        <p:nvPicPr>
          <p:cNvPr id="12" name="圖片 11" descr="149062821024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10" y="0"/>
            <a:ext cx="331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1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27337E-6 L 0 0.28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064000" y="930732"/>
            <a:ext cx="7112000" cy="838200"/>
          </a:xfrm>
        </p:spPr>
        <p:txBody>
          <a:bodyPr>
            <a:noAutofit/>
          </a:bodyPr>
          <a:lstStyle/>
          <a:p>
            <a:r>
              <a:rPr lang="en-US" b="1" i="0" dirty="0">
                <a:solidFill>
                  <a:srgbClr val="FFFFFF"/>
                </a:solidFill>
              </a:rPr>
              <a:t>Positive, caring, helpful, responsive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4064000" y="1710505"/>
            <a:ext cx="7112000" cy="736600"/>
          </a:xfrm>
        </p:spPr>
        <p:txBody>
          <a:bodyPr>
            <a:noAutofit/>
          </a:bodyPr>
          <a:lstStyle/>
          <a:p>
            <a:r>
              <a:rPr lang="en-US" b="1" i="0" dirty="0">
                <a:solidFill>
                  <a:srgbClr val="FFFFFF"/>
                </a:solidFill>
              </a:rPr>
              <a:t>Ask for advice, ask for help, guess, quiz contest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4064000" y="2590800"/>
            <a:ext cx="7010400" cy="838200"/>
          </a:xfrm>
        </p:spPr>
        <p:txBody>
          <a:bodyPr>
            <a:noAutofit/>
          </a:bodyPr>
          <a:lstStyle/>
          <a:p>
            <a:r>
              <a:rPr lang="en-US" b="1" i="0" dirty="0">
                <a:solidFill>
                  <a:srgbClr val="FFFFFF"/>
                </a:solidFill>
              </a:rPr>
              <a:t>To have deeper understanding in order to garner interest </a:t>
            </a:r>
            <a:r>
              <a:rPr lang="en-US" b="1" dirty="0">
                <a:solidFill>
                  <a:srgbClr val="FFFFFF"/>
                </a:solidFill>
              </a:rPr>
              <a:t>and provide appropriate </a:t>
            </a:r>
            <a:r>
              <a:rPr lang="en-US" b="1" i="0" dirty="0">
                <a:solidFill>
                  <a:srgbClr val="FFFFFF"/>
                </a:solidFill>
              </a:rPr>
              <a:t>solution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064000" y="3683000"/>
            <a:ext cx="7315200" cy="558800"/>
          </a:xfrm>
        </p:spPr>
        <p:txBody>
          <a:bodyPr>
            <a:noAutofit/>
          </a:bodyPr>
          <a:lstStyle/>
          <a:p>
            <a:r>
              <a:rPr lang="en-US" b="1" i="0" dirty="0">
                <a:solidFill>
                  <a:srgbClr val="FFFFFF"/>
                </a:solidFill>
              </a:rPr>
              <a:t>Public post can be viral while private message allows in-depth interaction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7947" y="-115793"/>
            <a:ext cx="10871200" cy="965200"/>
          </a:xfrm>
        </p:spPr>
        <p:txBody>
          <a:bodyPr/>
          <a:lstStyle/>
          <a:p>
            <a:r>
              <a:rPr lang="en-US" b="1" dirty="0">
                <a:solidFill>
                  <a:srgbClr val="BFBFBF"/>
                </a:solidFill>
                <a:latin typeface="微軟正黑體" pitchFamily="18" charset="0"/>
              </a:rPr>
              <a:t>Choose the object and interact deeply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25600" y="3697558"/>
            <a:ext cx="1956265" cy="533399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74000">
                <a:schemeClr val="accent4">
                  <a:lumMod val="7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+mn-ea"/>
                <a:cs typeface="+mn-cs"/>
              </a:rPr>
              <a:t>Private is Better than Public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25600" y="1141285"/>
            <a:ext cx="1956265" cy="4572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64000">
                <a:schemeClr val="accent4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+mn-ea"/>
                <a:cs typeface="+mn-cs"/>
              </a:rPr>
              <a:t>Suitable for?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22174" y="1852707"/>
            <a:ext cx="1956265" cy="4572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64000">
                <a:schemeClr val="accent4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+mn-ea"/>
                <a:cs typeface="+mn-cs"/>
              </a:rPr>
              <a:t>Interactive posts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25600" y="2669219"/>
            <a:ext cx="1956265" cy="4572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65000">
                <a:schemeClr val="accent4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+mn-ea"/>
                <a:cs typeface="+mn-cs"/>
              </a:rPr>
              <a:t>FORMHD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b="25449"/>
          <a:stretch/>
        </p:blipFill>
        <p:spPr>
          <a:xfrm>
            <a:off x="0" y="4320155"/>
            <a:ext cx="10261600" cy="284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3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477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/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219475" y="4038618"/>
            <a:ext cx="8445500" cy="1589618"/>
            <a:chOff x="2414453" y="3028949"/>
            <a:chExt cx="6333612" cy="1192144"/>
          </a:xfrm>
        </p:grpSpPr>
        <p:grpSp>
          <p:nvGrpSpPr>
            <p:cNvPr id="10" name="Group 18"/>
            <p:cNvGrpSpPr/>
            <p:nvPr/>
          </p:nvGrpSpPr>
          <p:grpSpPr>
            <a:xfrm>
              <a:off x="2414453" y="3028949"/>
              <a:ext cx="6333612" cy="1192144"/>
              <a:chOff x="2329067" y="3028948"/>
              <a:chExt cx="5441238" cy="1192144"/>
            </a:xfrm>
            <a:gradFill flip="none" rotWithShape="1">
              <a:gsLst>
                <a:gs pos="0">
                  <a:srgbClr val="FF9933"/>
                </a:gs>
                <a:gs pos="50000">
                  <a:srgbClr val="FF6600"/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grpSpPr>
          <p:sp>
            <p:nvSpPr>
              <p:cNvPr id="17" name="Rectangle 16"/>
              <p:cNvSpPr/>
              <p:nvPr/>
            </p:nvSpPr>
            <p:spPr>
              <a:xfrm>
                <a:off x="2329067" y="3028948"/>
                <a:ext cx="4737341" cy="11921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8" name="Right Triangle 17"/>
              <p:cNvSpPr/>
              <p:nvPr/>
            </p:nvSpPr>
            <p:spPr>
              <a:xfrm>
                <a:off x="7063032" y="3028949"/>
                <a:ext cx="707273" cy="1192143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634089" y="3139667"/>
              <a:ext cx="4552286" cy="900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Remember, you are marketing yourself. </a:t>
              </a:r>
            </a:p>
            <a:p>
              <a:pPr marL="0" marR="0" lvl="0" indent="0" algn="l" defTabSz="121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You are not a single brand or company or an </a:t>
              </a:r>
              <a:r>
                <a:rPr kumimoji="1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organisation</a:t>
              </a:r>
              <a:r>
                <a:rPr kumimoji="1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. You are just you.</a:t>
              </a:r>
            </a:p>
          </p:txBody>
        </p:sp>
      </p:grpSp>
      <p:sp>
        <p:nvSpPr>
          <p:cNvPr id="2" name="Pie 1"/>
          <p:cNvSpPr/>
          <p:nvPr/>
        </p:nvSpPr>
        <p:spPr>
          <a:xfrm>
            <a:off x="433330" y="1580021"/>
            <a:ext cx="4382087" cy="4388991"/>
          </a:xfrm>
          <a:prstGeom prst="pie">
            <a:avLst>
              <a:gd name="adj1" fmla="val 18983729"/>
              <a:gd name="adj2" fmla="val 16200000"/>
            </a:avLst>
          </a:prstGeom>
          <a:gradFill flip="none" rotWithShape="1">
            <a:gsLst>
              <a:gs pos="0">
                <a:schemeClr val="tx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tx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tx1">
                  <a:lumMod val="75000"/>
                  <a:lumOff val="2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Pie 2"/>
          <p:cNvSpPr/>
          <p:nvPr/>
        </p:nvSpPr>
        <p:spPr>
          <a:xfrm rot="2756708">
            <a:off x="592901" y="1201187"/>
            <a:ext cx="4388991" cy="4382087"/>
          </a:xfrm>
          <a:prstGeom prst="pie">
            <a:avLst>
              <a:gd name="adj1" fmla="val 13569392"/>
              <a:gd name="adj2" fmla="val 16200000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1422402" y="3907365"/>
            <a:ext cx="2294832" cy="1216320"/>
            <a:chOff x="1066800" y="2860311"/>
            <a:chExt cx="1722075" cy="912174"/>
          </a:xfrm>
        </p:grpSpPr>
        <p:sp>
          <p:nvSpPr>
            <p:cNvPr id="4" name="Rectangle 3"/>
            <p:cNvSpPr/>
            <p:nvPr/>
          </p:nvSpPr>
          <p:spPr>
            <a:xfrm>
              <a:off x="1066800" y="2860311"/>
              <a:ext cx="1185113" cy="6847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5333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80%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623008" y="3395438"/>
              <a:ext cx="1165867" cy="3770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Personal</a:t>
              </a: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4025907" y="685815"/>
            <a:ext cx="2006307" cy="1224715"/>
            <a:chOff x="2790084" y="890287"/>
            <a:chExt cx="1505561" cy="918320"/>
          </a:xfrm>
        </p:grpSpPr>
        <p:sp>
          <p:nvSpPr>
            <p:cNvPr id="6" name="Rectangle 5"/>
            <p:cNvSpPr/>
            <p:nvPr/>
          </p:nvSpPr>
          <p:spPr>
            <a:xfrm>
              <a:off x="2790084" y="890287"/>
              <a:ext cx="1185112" cy="6845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5333" b="0" i="0" u="none" strike="noStrike" kern="1200" cap="none" spc="0" normalizeH="0" baseline="0" noProof="0" dirty="0">
                  <a:ln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20%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126170" y="1431621"/>
              <a:ext cx="1169475" cy="376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Business</a:t>
              </a:r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266267" y="2298713"/>
            <a:ext cx="6946888" cy="1595967"/>
            <a:chOff x="3949457" y="1733550"/>
            <a:chExt cx="5210409" cy="1197114"/>
          </a:xfrm>
        </p:grpSpPr>
        <p:grpSp>
          <p:nvGrpSpPr>
            <p:cNvPr id="14" name="Group 20"/>
            <p:cNvGrpSpPr/>
            <p:nvPr/>
          </p:nvGrpSpPr>
          <p:grpSpPr>
            <a:xfrm flipH="1">
              <a:off x="3949457" y="1733550"/>
              <a:ext cx="5194543" cy="1197114"/>
              <a:chOff x="3124088" y="3023979"/>
              <a:chExt cx="4462658" cy="1197114"/>
            </a:xfr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grpSpPr>
          <p:sp>
            <p:nvSpPr>
              <p:cNvPr id="22" name="Rectangle 21"/>
              <p:cNvSpPr/>
              <p:nvPr/>
            </p:nvSpPr>
            <p:spPr>
              <a:xfrm>
                <a:off x="3124088" y="3028950"/>
                <a:ext cx="3886311" cy="11921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3" name="Right Triangle 22"/>
              <p:cNvSpPr/>
              <p:nvPr/>
            </p:nvSpPr>
            <p:spPr>
              <a:xfrm>
                <a:off x="6986467" y="3023979"/>
                <a:ext cx="600279" cy="119711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4587866" y="1793435"/>
              <a:ext cx="4572000" cy="10540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121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133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Social media is about the relationship between people. If your posts are related to business, you are not connecting with people, and your friends may stop keeping in touch.</a:t>
              </a:r>
            </a:p>
          </p:txBody>
        </p:sp>
      </p:grpSp>
      <p:sp>
        <p:nvSpPr>
          <p:cNvPr id="139273" name="TextBox 10"/>
          <p:cNvSpPr txBox="1">
            <a:spLocks noChangeArrowheads="1"/>
          </p:cNvSpPr>
          <p:nvPr/>
        </p:nvSpPr>
        <p:spPr bwMode="auto">
          <a:xfrm>
            <a:off x="6265362" y="7562851"/>
            <a:ext cx="246280" cy="4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9" rIns="121917" bIns="60959">
            <a:spAutoFit/>
          </a:bodyPr>
          <a:lstStyle/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itchFamily="18" charset="-120"/>
              <a:cs typeface="+mn-cs"/>
            </a:endParaRPr>
          </a:p>
        </p:txBody>
      </p:sp>
      <p:sp>
        <p:nvSpPr>
          <p:cNvPr id="139274" name="TextBox 11"/>
          <p:cNvSpPr txBox="1">
            <a:spLocks noChangeArrowheads="1"/>
          </p:cNvSpPr>
          <p:nvPr/>
        </p:nvSpPr>
        <p:spPr bwMode="auto">
          <a:xfrm>
            <a:off x="8705879" y="7600951"/>
            <a:ext cx="246280" cy="4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9" rIns="121917" bIns="60959">
            <a:spAutoFit/>
          </a:bodyPr>
          <a:lstStyle/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3135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8E9F8"/>
              </a:gs>
              <a:gs pos="0">
                <a:schemeClr val="accent1">
                  <a:tint val="44500"/>
                  <a:satMod val="160000"/>
                </a:schemeClr>
              </a:gs>
              <a:gs pos="100000">
                <a:srgbClr val="3399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anchor="ctr"/>
          <a:lstStyle/>
          <a:p>
            <a:pPr marL="0" marR="0" lvl="0" indent="0" algn="ctr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9749" name="Group 8"/>
          <p:cNvGrpSpPr>
            <a:grpSpLocks/>
          </p:cNvGrpSpPr>
          <p:nvPr/>
        </p:nvGrpSpPr>
        <p:grpSpPr bwMode="auto">
          <a:xfrm>
            <a:off x="1117600" y="110067"/>
            <a:ext cx="10543117" cy="6614584"/>
            <a:chOff x="838201" y="83056"/>
            <a:chExt cx="7907215" cy="4959803"/>
          </a:xfrm>
        </p:grpSpPr>
        <p:pic>
          <p:nvPicPr>
            <p:cNvPr id="159762" name="Picture 2" descr="C:\Users\ME\Desktop\a\Girl-Music-Mobile-Phones-Headsets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387" y="83056"/>
              <a:ext cx="7903029" cy="4959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201" y="2571751"/>
              <a:ext cx="2473568" cy="2327819"/>
            </a:xfrm>
            <a:prstGeom prst="roundRect">
              <a:avLst/>
            </a:prstGeom>
          </p:spPr>
        </p:pic>
      </p:grpSp>
      <p:grpSp>
        <p:nvGrpSpPr>
          <p:cNvPr id="159750" name="Group 2"/>
          <p:cNvGrpSpPr>
            <a:grpSpLocks/>
          </p:cNvGrpSpPr>
          <p:nvPr/>
        </p:nvGrpSpPr>
        <p:grpSpPr bwMode="auto">
          <a:xfrm>
            <a:off x="5217584" y="21167"/>
            <a:ext cx="1727200" cy="1676400"/>
            <a:chOff x="8001000" y="-152400"/>
            <a:chExt cx="1295400" cy="1295400"/>
          </a:xfrm>
        </p:grpSpPr>
        <p:pic>
          <p:nvPicPr>
            <p:cNvPr id="159758" name="Picture 7" descr="C:\Users\ME\Desktop\a\44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-76200"/>
              <a:ext cx="8382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759" name="Picture 4" descr="C:\Users\ME\Desktop\a\33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-152400"/>
              <a:ext cx="8382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760" name="Picture 3" descr="C:\Users\ME\Desktop\a\22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0" y="304800"/>
              <a:ext cx="8382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761" name="Picture 2" descr="C:\Users\ME\Desktop\a\11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28600"/>
              <a:ext cx="8382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9"/>
          <p:cNvSpPr/>
          <p:nvPr/>
        </p:nvSpPr>
        <p:spPr>
          <a:xfrm>
            <a:off x="1" y="5146314"/>
            <a:ext cx="12188091" cy="1025948"/>
          </a:xfrm>
          <a:prstGeom prst="rect">
            <a:avLst/>
          </a:prstGeom>
          <a:solidFill>
            <a:srgbClr val="00B0F0"/>
          </a:solidFill>
        </p:spPr>
        <p:txBody>
          <a:bodyPr lIns="121883" tIns="60941" rIns="121883" bIns="60941">
            <a:spAutoFit/>
          </a:bodyPr>
          <a:lstStyle/>
          <a:p>
            <a:pPr marL="0" marR="0" lvl="0" indent="0" algn="ctr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We are in a sliding world</a:t>
            </a:r>
          </a:p>
        </p:txBody>
      </p:sp>
      <p:sp>
        <p:nvSpPr>
          <p:cNvPr id="159752" name="TextBox 7"/>
          <p:cNvSpPr txBox="1">
            <a:spLocks noChangeArrowheads="1"/>
          </p:cNvSpPr>
          <p:nvPr/>
        </p:nvSpPr>
        <p:spPr bwMode="auto">
          <a:xfrm>
            <a:off x="8375652" y="7586135"/>
            <a:ext cx="246211" cy="49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83" tIns="60941" rIns="121883" bIns="60941">
            <a:spAutoFit/>
          </a:bodyPr>
          <a:lstStyle/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新細明體" pitchFamily="18" charset="-120"/>
              <a:cs typeface="+mn-cs"/>
            </a:endParaRPr>
          </a:p>
        </p:txBody>
      </p:sp>
      <p:grpSp>
        <p:nvGrpSpPr>
          <p:cNvPr id="159753" name="Group 12"/>
          <p:cNvGrpSpPr>
            <a:grpSpLocks/>
          </p:cNvGrpSpPr>
          <p:nvPr/>
        </p:nvGrpSpPr>
        <p:grpSpPr bwMode="auto">
          <a:xfrm>
            <a:off x="0" y="6487584"/>
            <a:ext cx="12192000" cy="381000"/>
            <a:chOff x="0" y="4865771"/>
            <a:chExt cx="9144000" cy="285750"/>
          </a:xfrm>
        </p:grpSpPr>
        <p:sp>
          <p:nvSpPr>
            <p:cNvPr id="14" name="Rectangle 13"/>
            <p:cNvSpPr/>
            <p:nvPr/>
          </p:nvSpPr>
          <p:spPr>
            <a:xfrm>
              <a:off x="0" y="4865771"/>
              <a:ext cx="9144000" cy="2857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8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975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192" y="4963115"/>
              <a:ext cx="830177" cy="8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756" name="Picture 15"/>
            <p:cNvPicPr>
              <a:picLocks noChangeAspect="1"/>
            </p:cNvPicPr>
            <p:nvPr/>
          </p:nvPicPr>
          <p:blipFill>
            <a:blip r:embed="rId9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314" y="4957072"/>
              <a:ext cx="643388" cy="112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8326438" y="4930858"/>
              <a:ext cx="0" cy="1635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614950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anchor="ctr"/>
          <a:lstStyle/>
          <a:p>
            <a:pPr marL="0" marR="0" lvl="0" indent="0" algn="ctr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502400" y="2743200"/>
            <a:ext cx="5791200" cy="2514600"/>
            <a:chOff x="4876800" y="2057400"/>
            <a:chExt cx="4343400" cy="1885950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6934200" y="2562958"/>
              <a:ext cx="2286000" cy="857250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algn="l" defTabSz="12187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Video</a:t>
              </a:r>
            </a:p>
          </p:txBody>
        </p:sp>
        <p:pic>
          <p:nvPicPr>
            <p:cNvPr id="160783" name="Picture 3" descr="K:\ODESK - ELANCE JOBS\Loren\icon_video.png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2057400"/>
              <a:ext cx="2133600" cy="18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406400" y="2362200"/>
            <a:ext cx="5689600" cy="2997200"/>
            <a:chOff x="304800" y="1771650"/>
            <a:chExt cx="4267200" cy="2247900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304800" y="2571750"/>
              <a:ext cx="2286000" cy="857250"/>
            </a:xfrm>
            <a:prstGeom prst="rect">
              <a:avLst/>
            </a:prstGeom>
          </p:spPr>
          <p:txBody>
            <a:bodyPr/>
            <a:lstStyle/>
            <a:p>
              <a:pPr marL="0" marR="0" lvl="0" indent="0" algn="ctr" defTabSz="12187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Picture</a:t>
              </a:r>
            </a:p>
          </p:txBody>
        </p:sp>
        <p:pic>
          <p:nvPicPr>
            <p:cNvPr id="16078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100" y="1771650"/>
              <a:ext cx="2247900" cy="224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01600" y="797675"/>
            <a:ext cx="12293600" cy="1143000"/>
          </a:xfrm>
        </p:spPr>
        <p:txBody>
          <a:bodyPr rtlCol="0">
            <a:normAutofit/>
          </a:bodyPr>
          <a:lstStyle/>
          <a:p>
            <a:pPr defTabSz="1218720" eaLnBrk="1" fontAlgn="auto" hangingPunct="1">
              <a:spcAft>
                <a:spcPts val="0"/>
              </a:spcAft>
              <a:defRPr/>
            </a:pPr>
            <a:r>
              <a:rPr lang="en-US" sz="5333" b="1" dirty="0">
                <a:solidFill>
                  <a:srgbClr val="FFFFFF"/>
                </a:solidFill>
                <a:latin typeface="微軟正黑體" pitchFamily="18" charset="0"/>
              </a:rPr>
              <a:t>Almost all posts should have one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299200" y="2717800"/>
            <a:ext cx="0" cy="28448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0775" name="Group 12"/>
          <p:cNvGrpSpPr>
            <a:grpSpLocks/>
          </p:cNvGrpSpPr>
          <p:nvPr/>
        </p:nvGrpSpPr>
        <p:grpSpPr bwMode="auto">
          <a:xfrm>
            <a:off x="0" y="6487584"/>
            <a:ext cx="12192000" cy="381000"/>
            <a:chOff x="0" y="4865771"/>
            <a:chExt cx="9144000" cy="285750"/>
          </a:xfrm>
        </p:grpSpPr>
        <p:sp>
          <p:nvSpPr>
            <p:cNvPr id="15" name="Rectangle 14"/>
            <p:cNvSpPr/>
            <p:nvPr/>
          </p:nvSpPr>
          <p:spPr>
            <a:xfrm>
              <a:off x="0" y="4865771"/>
              <a:ext cx="9144000" cy="2857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8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0777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192" y="4963115"/>
              <a:ext cx="830177" cy="8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0778" name="Picture 16"/>
            <p:cNvPicPr>
              <a:picLocks noChangeAspect="1"/>
            </p:cNvPicPr>
            <p:nvPr/>
          </p:nvPicPr>
          <p:blipFill>
            <a:blip r:embed="rId5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314" y="4957072"/>
              <a:ext cx="643388" cy="112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8326438" y="4930858"/>
              <a:ext cx="0" cy="1635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8010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 rot="5400000">
            <a:off x="2583392" y="-2604559"/>
            <a:ext cx="7010400" cy="12177184"/>
          </a:xfrm>
          <a:prstGeom prst="rect">
            <a:avLst/>
          </a:prstGeom>
          <a:gradFill rotWithShape="1">
            <a:gsLst>
              <a:gs pos="0">
                <a:srgbClr val="391D43"/>
              </a:gs>
              <a:gs pos="100000">
                <a:srgbClr val="604A7B"/>
              </a:gs>
            </a:gsLst>
            <a:lin ang="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121883" tIns="60941" rIns="121883" bIns="60941" anchor="ctr"/>
          <a:lstStyle/>
          <a:p>
            <a:pPr marL="0" marR="0" lvl="0" indent="0" algn="ctr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itchFamily="18" charset="-120"/>
              <a:cs typeface="+mn-cs"/>
            </a:endParaRPr>
          </a:p>
        </p:txBody>
      </p:sp>
      <p:pic>
        <p:nvPicPr>
          <p:cNvPr id="16179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b="9418"/>
          <a:stretch>
            <a:fillRect/>
          </a:stretch>
        </p:blipFill>
        <p:spPr bwMode="auto">
          <a:xfrm>
            <a:off x="391584" y="0"/>
            <a:ext cx="64664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6" name="Freeform 6"/>
          <p:cNvSpPr>
            <a:spLocks/>
          </p:cNvSpPr>
          <p:nvPr/>
        </p:nvSpPr>
        <p:spPr bwMode="auto">
          <a:xfrm>
            <a:off x="2815167" y="2755900"/>
            <a:ext cx="1204384" cy="1346200"/>
          </a:xfrm>
          <a:custGeom>
            <a:avLst/>
            <a:gdLst>
              <a:gd name="T0" fmla="*/ 2147483647 w 3061"/>
              <a:gd name="T1" fmla="*/ 2147483647 h 3456"/>
              <a:gd name="T2" fmla="*/ 2147483647 w 3061"/>
              <a:gd name="T3" fmla="*/ 2147483647 h 3456"/>
              <a:gd name="T4" fmla="*/ 2147483647 w 3061"/>
              <a:gd name="T5" fmla="*/ 2147483647 h 3456"/>
              <a:gd name="T6" fmla="*/ 2147483647 w 3061"/>
              <a:gd name="T7" fmla="*/ 2147483647 h 3456"/>
              <a:gd name="T8" fmla="*/ 2147483647 w 3061"/>
              <a:gd name="T9" fmla="*/ 2147483647 h 3456"/>
              <a:gd name="T10" fmla="*/ 2147483647 w 3061"/>
              <a:gd name="T11" fmla="*/ 2147483647 h 3456"/>
              <a:gd name="T12" fmla="*/ 2147483647 w 3061"/>
              <a:gd name="T13" fmla="*/ 2147483647 h 3456"/>
              <a:gd name="T14" fmla="*/ 2147483647 w 3061"/>
              <a:gd name="T15" fmla="*/ 2147483647 h 3456"/>
              <a:gd name="T16" fmla="*/ 2147483647 w 3061"/>
              <a:gd name="T17" fmla="*/ 2147483647 h 3456"/>
              <a:gd name="T18" fmla="*/ 2147483647 w 3061"/>
              <a:gd name="T19" fmla="*/ 2147483647 h 3456"/>
              <a:gd name="T20" fmla="*/ 2147483647 w 3061"/>
              <a:gd name="T21" fmla="*/ 2147483647 h 3456"/>
              <a:gd name="T22" fmla="*/ 2147483647 w 3061"/>
              <a:gd name="T23" fmla="*/ 2147483647 h 3456"/>
              <a:gd name="T24" fmla="*/ 2147483647 w 3061"/>
              <a:gd name="T25" fmla="*/ 2147483647 h 3456"/>
              <a:gd name="T26" fmla="*/ 2147483647 w 3061"/>
              <a:gd name="T27" fmla="*/ 2147483647 h 3456"/>
              <a:gd name="T28" fmla="*/ 2147483647 w 3061"/>
              <a:gd name="T29" fmla="*/ 2147483647 h 3456"/>
              <a:gd name="T30" fmla="*/ 2147483647 w 3061"/>
              <a:gd name="T31" fmla="*/ 2147483647 h 3456"/>
              <a:gd name="T32" fmla="*/ 2147483647 w 3061"/>
              <a:gd name="T33" fmla="*/ 2147483647 h 3456"/>
              <a:gd name="T34" fmla="*/ 2147483647 w 3061"/>
              <a:gd name="T35" fmla="*/ 2147483647 h 3456"/>
              <a:gd name="T36" fmla="*/ 2147483647 w 3061"/>
              <a:gd name="T37" fmla="*/ 2147483647 h 3456"/>
              <a:gd name="T38" fmla="*/ 2147483647 w 3061"/>
              <a:gd name="T39" fmla="*/ 2147483647 h 3456"/>
              <a:gd name="T40" fmla="*/ 2147483647 w 3061"/>
              <a:gd name="T41" fmla="*/ 2147483647 h 3456"/>
              <a:gd name="T42" fmla="*/ 2147483647 w 3061"/>
              <a:gd name="T43" fmla="*/ 2147483647 h 3456"/>
              <a:gd name="T44" fmla="*/ 2147483647 w 3061"/>
              <a:gd name="T45" fmla="*/ 2147483647 h 3456"/>
              <a:gd name="T46" fmla="*/ 2147483647 w 3061"/>
              <a:gd name="T47" fmla="*/ 2147483647 h 3456"/>
              <a:gd name="T48" fmla="*/ 2147483647 w 3061"/>
              <a:gd name="T49" fmla="*/ 2147483647 h 3456"/>
              <a:gd name="T50" fmla="*/ 2147483647 w 3061"/>
              <a:gd name="T51" fmla="*/ 2147483647 h 3456"/>
              <a:gd name="T52" fmla="*/ 2147483647 w 3061"/>
              <a:gd name="T53" fmla="*/ 2147483647 h 3456"/>
              <a:gd name="T54" fmla="*/ 2147483647 w 3061"/>
              <a:gd name="T55" fmla="*/ 2147483647 h 3456"/>
              <a:gd name="T56" fmla="*/ 2147483647 w 3061"/>
              <a:gd name="T57" fmla="*/ 2147483647 h 3456"/>
              <a:gd name="T58" fmla="*/ 2147483647 w 3061"/>
              <a:gd name="T59" fmla="*/ 2147483647 h 3456"/>
              <a:gd name="T60" fmla="*/ 2147483647 w 3061"/>
              <a:gd name="T61" fmla="*/ 2147483647 h 3456"/>
              <a:gd name="T62" fmla="*/ 2147483647 w 3061"/>
              <a:gd name="T63" fmla="*/ 2147483647 h 3456"/>
              <a:gd name="T64" fmla="*/ 2147483647 w 3061"/>
              <a:gd name="T65" fmla="*/ 2147483647 h 3456"/>
              <a:gd name="T66" fmla="*/ 2147483647 w 3061"/>
              <a:gd name="T67" fmla="*/ 2147483647 h 3456"/>
              <a:gd name="T68" fmla="*/ 2147483647 w 3061"/>
              <a:gd name="T69" fmla="*/ 2147483647 h 3456"/>
              <a:gd name="T70" fmla="*/ 2147483647 w 3061"/>
              <a:gd name="T71" fmla="*/ 2147483647 h 3456"/>
              <a:gd name="T72" fmla="*/ 2147483647 w 3061"/>
              <a:gd name="T73" fmla="*/ 2147483647 h 3456"/>
              <a:gd name="T74" fmla="*/ 2147483647 w 3061"/>
              <a:gd name="T75" fmla="*/ 2147483647 h 3456"/>
              <a:gd name="T76" fmla="*/ 2147483647 w 3061"/>
              <a:gd name="T77" fmla="*/ 2147483647 h 3456"/>
              <a:gd name="T78" fmla="*/ 2147483647 w 3061"/>
              <a:gd name="T79" fmla="*/ 2147483647 h 3456"/>
              <a:gd name="T80" fmla="*/ 2147483647 w 3061"/>
              <a:gd name="T81" fmla="*/ 2147483647 h 3456"/>
              <a:gd name="T82" fmla="*/ 2147483647 w 3061"/>
              <a:gd name="T83" fmla="*/ 2147483647 h 3456"/>
              <a:gd name="T84" fmla="*/ 2147483647 w 3061"/>
              <a:gd name="T85" fmla="*/ 2147483647 h 3456"/>
              <a:gd name="T86" fmla="*/ 2147483647 w 3061"/>
              <a:gd name="T87" fmla="*/ 2147483647 h 3456"/>
              <a:gd name="T88" fmla="*/ 2147483647 w 3061"/>
              <a:gd name="T89" fmla="*/ 2147483647 h 3456"/>
              <a:gd name="T90" fmla="*/ 2147483647 w 3061"/>
              <a:gd name="T91" fmla="*/ 2147483647 h 3456"/>
              <a:gd name="T92" fmla="*/ 2147483647 w 3061"/>
              <a:gd name="T93" fmla="*/ 2147483647 h 3456"/>
              <a:gd name="T94" fmla="*/ 2147483647 w 3061"/>
              <a:gd name="T95" fmla="*/ 2147483647 h 3456"/>
              <a:gd name="T96" fmla="*/ 2147483647 w 3061"/>
              <a:gd name="T97" fmla="*/ 2147483647 h 3456"/>
              <a:gd name="T98" fmla="*/ 2147483647 w 3061"/>
              <a:gd name="T99" fmla="*/ 2147483647 h 3456"/>
              <a:gd name="T100" fmla="*/ 2147483647 w 3061"/>
              <a:gd name="T101" fmla="*/ 2147483647 h 3456"/>
              <a:gd name="T102" fmla="*/ 2147483647 w 3061"/>
              <a:gd name="T103" fmla="*/ 2147483647 h 3456"/>
              <a:gd name="T104" fmla="*/ 2147483647 w 3061"/>
              <a:gd name="T105" fmla="*/ 2147483647 h 3456"/>
              <a:gd name="T106" fmla="*/ 2147483647 w 3061"/>
              <a:gd name="T107" fmla="*/ 2147483647 h 3456"/>
              <a:gd name="T108" fmla="*/ 2147483647 w 3061"/>
              <a:gd name="T109" fmla="*/ 2147483647 h 3456"/>
              <a:gd name="T110" fmla="*/ 2147483647 w 3061"/>
              <a:gd name="T111" fmla="*/ 2147483647 h 34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061"/>
              <a:gd name="T169" fmla="*/ 0 h 3456"/>
              <a:gd name="T170" fmla="*/ 3061 w 3061"/>
              <a:gd name="T171" fmla="*/ 3456 h 34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061" h="3456">
                <a:moveTo>
                  <a:pt x="2487" y="0"/>
                </a:moveTo>
                <a:lnTo>
                  <a:pt x="2546" y="3"/>
                </a:lnTo>
                <a:lnTo>
                  <a:pt x="2602" y="12"/>
                </a:lnTo>
                <a:lnTo>
                  <a:pt x="2657" y="26"/>
                </a:lnTo>
                <a:lnTo>
                  <a:pt x="2710" y="45"/>
                </a:lnTo>
                <a:lnTo>
                  <a:pt x="2761" y="69"/>
                </a:lnTo>
                <a:lnTo>
                  <a:pt x="2807" y="98"/>
                </a:lnTo>
                <a:lnTo>
                  <a:pt x="2851" y="132"/>
                </a:lnTo>
                <a:lnTo>
                  <a:pt x="2893" y="169"/>
                </a:lnTo>
                <a:lnTo>
                  <a:pt x="2930" y="209"/>
                </a:lnTo>
                <a:lnTo>
                  <a:pt x="2963" y="254"/>
                </a:lnTo>
                <a:lnTo>
                  <a:pt x="2991" y="302"/>
                </a:lnTo>
                <a:lnTo>
                  <a:pt x="3015" y="352"/>
                </a:lnTo>
                <a:lnTo>
                  <a:pt x="3035" y="404"/>
                </a:lnTo>
                <a:lnTo>
                  <a:pt x="3048" y="460"/>
                </a:lnTo>
                <a:lnTo>
                  <a:pt x="3058" y="517"/>
                </a:lnTo>
                <a:lnTo>
                  <a:pt x="3061" y="576"/>
                </a:lnTo>
                <a:lnTo>
                  <a:pt x="3058" y="635"/>
                </a:lnTo>
                <a:lnTo>
                  <a:pt x="3048" y="692"/>
                </a:lnTo>
                <a:lnTo>
                  <a:pt x="3035" y="748"/>
                </a:lnTo>
                <a:lnTo>
                  <a:pt x="3015" y="800"/>
                </a:lnTo>
                <a:lnTo>
                  <a:pt x="2991" y="850"/>
                </a:lnTo>
                <a:lnTo>
                  <a:pt x="2963" y="898"/>
                </a:lnTo>
                <a:lnTo>
                  <a:pt x="2930" y="943"/>
                </a:lnTo>
                <a:lnTo>
                  <a:pt x="2893" y="983"/>
                </a:lnTo>
                <a:lnTo>
                  <a:pt x="2851" y="1020"/>
                </a:lnTo>
                <a:lnTo>
                  <a:pt x="2807" y="1054"/>
                </a:lnTo>
                <a:lnTo>
                  <a:pt x="2761" y="1083"/>
                </a:lnTo>
                <a:lnTo>
                  <a:pt x="2710" y="1107"/>
                </a:lnTo>
                <a:lnTo>
                  <a:pt x="2657" y="1126"/>
                </a:lnTo>
                <a:lnTo>
                  <a:pt x="2602" y="1140"/>
                </a:lnTo>
                <a:lnTo>
                  <a:pt x="2546" y="1149"/>
                </a:lnTo>
                <a:lnTo>
                  <a:pt x="2487" y="1152"/>
                </a:lnTo>
                <a:lnTo>
                  <a:pt x="2431" y="1149"/>
                </a:lnTo>
                <a:lnTo>
                  <a:pt x="2377" y="1142"/>
                </a:lnTo>
                <a:lnTo>
                  <a:pt x="2324" y="1129"/>
                </a:lnTo>
                <a:lnTo>
                  <a:pt x="2274" y="1111"/>
                </a:lnTo>
                <a:lnTo>
                  <a:pt x="2226" y="1089"/>
                </a:lnTo>
                <a:lnTo>
                  <a:pt x="2180" y="1063"/>
                </a:lnTo>
                <a:lnTo>
                  <a:pt x="2138" y="1033"/>
                </a:lnTo>
                <a:lnTo>
                  <a:pt x="1139" y="1634"/>
                </a:lnTo>
                <a:lnTo>
                  <a:pt x="1146" y="1680"/>
                </a:lnTo>
                <a:lnTo>
                  <a:pt x="1148" y="1728"/>
                </a:lnTo>
                <a:lnTo>
                  <a:pt x="1146" y="1775"/>
                </a:lnTo>
                <a:lnTo>
                  <a:pt x="1139" y="1822"/>
                </a:lnTo>
                <a:lnTo>
                  <a:pt x="2138" y="2423"/>
                </a:lnTo>
                <a:lnTo>
                  <a:pt x="2180" y="2393"/>
                </a:lnTo>
                <a:lnTo>
                  <a:pt x="2226" y="2367"/>
                </a:lnTo>
                <a:lnTo>
                  <a:pt x="2274" y="2345"/>
                </a:lnTo>
                <a:lnTo>
                  <a:pt x="2324" y="2327"/>
                </a:lnTo>
                <a:lnTo>
                  <a:pt x="2377" y="2314"/>
                </a:lnTo>
                <a:lnTo>
                  <a:pt x="2431" y="2307"/>
                </a:lnTo>
                <a:lnTo>
                  <a:pt x="2487" y="2304"/>
                </a:lnTo>
                <a:lnTo>
                  <a:pt x="2546" y="2307"/>
                </a:lnTo>
                <a:lnTo>
                  <a:pt x="2602" y="2316"/>
                </a:lnTo>
                <a:lnTo>
                  <a:pt x="2657" y="2330"/>
                </a:lnTo>
                <a:lnTo>
                  <a:pt x="2710" y="2349"/>
                </a:lnTo>
                <a:lnTo>
                  <a:pt x="2761" y="2373"/>
                </a:lnTo>
                <a:lnTo>
                  <a:pt x="2807" y="2402"/>
                </a:lnTo>
                <a:lnTo>
                  <a:pt x="2851" y="2436"/>
                </a:lnTo>
                <a:lnTo>
                  <a:pt x="2893" y="2473"/>
                </a:lnTo>
                <a:lnTo>
                  <a:pt x="2930" y="2513"/>
                </a:lnTo>
                <a:lnTo>
                  <a:pt x="2963" y="2558"/>
                </a:lnTo>
                <a:lnTo>
                  <a:pt x="2991" y="2606"/>
                </a:lnTo>
                <a:lnTo>
                  <a:pt x="3015" y="2656"/>
                </a:lnTo>
                <a:lnTo>
                  <a:pt x="3035" y="2708"/>
                </a:lnTo>
                <a:lnTo>
                  <a:pt x="3048" y="2764"/>
                </a:lnTo>
                <a:lnTo>
                  <a:pt x="3058" y="2821"/>
                </a:lnTo>
                <a:lnTo>
                  <a:pt x="3061" y="2880"/>
                </a:lnTo>
                <a:lnTo>
                  <a:pt x="3058" y="2939"/>
                </a:lnTo>
                <a:lnTo>
                  <a:pt x="3048" y="2996"/>
                </a:lnTo>
                <a:lnTo>
                  <a:pt x="3035" y="3052"/>
                </a:lnTo>
                <a:lnTo>
                  <a:pt x="3015" y="3104"/>
                </a:lnTo>
                <a:lnTo>
                  <a:pt x="2991" y="3154"/>
                </a:lnTo>
                <a:lnTo>
                  <a:pt x="2963" y="3202"/>
                </a:lnTo>
                <a:lnTo>
                  <a:pt x="2930" y="3247"/>
                </a:lnTo>
                <a:lnTo>
                  <a:pt x="2893" y="3287"/>
                </a:lnTo>
                <a:lnTo>
                  <a:pt x="2851" y="3324"/>
                </a:lnTo>
                <a:lnTo>
                  <a:pt x="2807" y="3358"/>
                </a:lnTo>
                <a:lnTo>
                  <a:pt x="2761" y="3387"/>
                </a:lnTo>
                <a:lnTo>
                  <a:pt x="2710" y="3411"/>
                </a:lnTo>
                <a:lnTo>
                  <a:pt x="2657" y="3430"/>
                </a:lnTo>
                <a:lnTo>
                  <a:pt x="2602" y="3444"/>
                </a:lnTo>
                <a:lnTo>
                  <a:pt x="2546" y="3453"/>
                </a:lnTo>
                <a:lnTo>
                  <a:pt x="2487" y="3456"/>
                </a:lnTo>
                <a:lnTo>
                  <a:pt x="2428" y="3453"/>
                </a:lnTo>
                <a:lnTo>
                  <a:pt x="2371" y="3444"/>
                </a:lnTo>
                <a:lnTo>
                  <a:pt x="2316" y="3430"/>
                </a:lnTo>
                <a:lnTo>
                  <a:pt x="2264" y="3411"/>
                </a:lnTo>
                <a:lnTo>
                  <a:pt x="2214" y="3387"/>
                </a:lnTo>
                <a:lnTo>
                  <a:pt x="2166" y="3358"/>
                </a:lnTo>
                <a:lnTo>
                  <a:pt x="2122" y="3324"/>
                </a:lnTo>
                <a:lnTo>
                  <a:pt x="2081" y="3287"/>
                </a:lnTo>
                <a:lnTo>
                  <a:pt x="2044" y="3247"/>
                </a:lnTo>
                <a:lnTo>
                  <a:pt x="2011" y="3202"/>
                </a:lnTo>
                <a:lnTo>
                  <a:pt x="1982" y="3154"/>
                </a:lnTo>
                <a:lnTo>
                  <a:pt x="1958" y="3104"/>
                </a:lnTo>
                <a:lnTo>
                  <a:pt x="1938" y="3052"/>
                </a:lnTo>
                <a:lnTo>
                  <a:pt x="1925" y="2996"/>
                </a:lnTo>
                <a:lnTo>
                  <a:pt x="1916" y="2939"/>
                </a:lnTo>
                <a:lnTo>
                  <a:pt x="1913" y="2880"/>
                </a:lnTo>
                <a:lnTo>
                  <a:pt x="1915" y="2832"/>
                </a:lnTo>
                <a:lnTo>
                  <a:pt x="1922" y="2786"/>
                </a:lnTo>
                <a:lnTo>
                  <a:pt x="923" y="2185"/>
                </a:lnTo>
                <a:lnTo>
                  <a:pt x="881" y="2215"/>
                </a:lnTo>
                <a:lnTo>
                  <a:pt x="835" y="2241"/>
                </a:lnTo>
                <a:lnTo>
                  <a:pt x="787" y="2263"/>
                </a:lnTo>
                <a:lnTo>
                  <a:pt x="737" y="2281"/>
                </a:lnTo>
                <a:lnTo>
                  <a:pt x="684" y="2294"/>
                </a:lnTo>
                <a:lnTo>
                  <a:pt x="630" y="2301"/>
                </a:lnTo>
                <a:lnTo>
                  <a:pt x="574" y="2304"/>
                </a:lnTo>
                <a:lnTo>
                  <a:pt x="515" y="2301"/>
                </a:lnTo>
                <a:lnTo>
                  <a:pt x="459" y="2292"/>
                </a:lnTo>
                <a:lnTo>
                  <a:pt x="404" y="2278"/>
                </a:lnTo>
                <a:lnTo>
                  <a:pt x="351" y="2259"/>
                </a:lnTo>
                <a:lnTo>
                  <a:pt x="300" y="2235"/>
                </a:lnTo>
                <a:lnTo>
                  <a:pt x="253" y="2206"/>
                </a:lnTo>
                <a:lnTo>
                  <a:pt x="210" y="2172"/>
                </a:lnTo>
                <a:lnTo>
                  <a:pt x="168" y="2135"/>
                </a:lnTo>
                <a:lnTo>
                  <a:pt x="131" y="2095"/>
                </a:lnTo>
                <a:lnTo>
                  <a:pt x="98" y="2050"/>
                </a:lnTo>
                <a:lnTo>
                  <a:pt x="70" y="2002"/>
                </a:lnTo>
                <a:lnTo>
                  <a:pt x="46" y="1952"/>
                </a:lnTo>
                <a:lnTo>
                  <a:pt x="26" y="1900"/>
                </a:lnTo>
                <a:lnTo>
                  <a:pt x="12" y="1844"/>
                </a:lnTo>
                <a:lnTo>
                  <a:pt x="3" y="1787"/>
                </a:lnTo>
                <a:lnTo>
                  <a:pt x="0" y="1728"/>
                </a:lnTo>
                <a:lnTo>
                  <a:pt x="3" y="1669"/>
                </a:lnTo>
                <a:lnTo>
                  <a:pt x="12" y="1612"/>
                </a:lnTo>
                <a:lnTo>
                  <a:pt x="26" y="1556"/>
                </a:lnTo>
                <a:lnTo>
                  <a:pt x="46" y="1504"/>
                </a:lnTo>
                <a:lnTo>
                  <a:pt x="70" y="1454"/>
                </a:lnTo>
                <a:lnTo>
                  <a:pt x="98" y="1406"/>
                </a:lnTo>
                <a:lnTo>
                  <a:pt x="131" y="1361"/>
                </a:lnTo>
                <a:lnTo>
                  <a:pt x="168" y="1321"/>
                </a:lnTo>
                <a:lnTo>
                  <a:pt x="210" y="1284"/>
                </a:lnTo>
                <a:lnTo>
                  <a:pt x="253" y="1250"/>
                </a:lnTo>
                <a:lnTo>
                  <a:pt x="300" y="1221"/>
                </a:lnTo>
                <a:lnTo>
                  <a:pt x="351" y="1197"/>
                </a:lnTo>
                <a:lnTo>
                  <a:pt x="404" y="1178"/>
                </a:lnTo>
                <a:lnTo>
                  <a:pt x="459" y="1164"/>
                </a:lnTo>
                <a:lnTo>
                  <a:pt x="515" y="1155"/>
                </a:lnTo>
                <a:lnTo>
                  <a:pt x="574" y="1152"/>
                </a:lnTo>
                <a:lnTo>
                  <a:pt x="630" y="1155"/>
                </a:lnTo>
                <a:lnTo>
                  <a:pt x="684" y="1162"/>
                </a:lnTo>
                <a:lnTo>
                  <a:pt x="737" y="1175"/>
                </a:lnTo>
                <a:lnTo>
                  <a:pt x="787" y="1193"/>
                </a:lnTo>
                <a:lnTo>
                  <a:pt x="835" y="1215"/>
                </a:lnTo>
                <a:lnTo>
                  <a:pt x="881" y="1241"/>
                </a:lnTo>
                <a:lnTo>
                  <a:pt x="923" y="1271"/>
                </a:lnTo>
                <a:lnTo>
                  <a:pt x="1922" y="670"/>
                </a:lnTo>
                <a:lnTo>
                  <a:pt x="1915" y="623"/>
                </a:lnTo>
                <a:lnTo>
                  <a:pt x="1913" y="576"/>
                </a:lnTo>
                <a:lnTo>
                  <a:pt x="1916" y="517"/>
                </a:lnTo>
                <a:lnTo>
                  <a:pt x="1925" y="460"/>
                </a:lnTo>
                <a:lnTo>
                  <a:pt x="1938" y="404"/>
                </a:lnTo>
                <a:lnTo>
                  <a:pt x="1958" y="352"/>
                </a:lnTo>
                <a:lnTo>
                  <a:pt x="1982" y="302"/>
                </a:lnTo>
                <a:lnTo>
                  <a:pt x="2011" y="254"/>
                </a:lnTo>
                <a:lnTo>
                  <a:pt x="2044" y="209"/>
                </a:lnTo>
                <a:lnTo>
                  <a:pt x="2081" y="169"/>
                </a:lnTo>
                <a:lnTo>
                  <a:pt x="2122" y="132"/>
                </a:lnTo>
                <a:lnTo>
                  <a:pt x="2166" y="98"/>
                </a:lnTo>
                <a:lnTo>
                  <a:pt x="2214" y="69"/>
                </a:lnTo>
                <a:lnTo>
                  <a:pt x="2264" y="45"/>
                </a:lnTo>
                <a:lnTo>
                  <a:pt x="2316" y="26"/>
                </a:lnTo>
                <a:lnTo>
                  <a:pt x="2371" y="12"/>
                </a:lnTo>
                <a:lnTo>
                  <a:pt x="2428" y="3"/>
                </a:lnTo>
                <a:lnTo>
                  <a:pt x="248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round/>
            <a:headEnd/>
            <a:tailEnd/>
          </a:ln>
        </p:spPr>
        <p:txBody>
          <a:bodyPr lIns="91376" tIns="45719" rIns="91376" bIns="45719"/>
          <a:lstStyle/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689601" y="685352"/>
            <a:ext cx="6673302" cy="1512141"/>
            <a:chOff x="6063775" y="1432582"/>
            <a:chExt cx="5863797" cy="1512247"/>
          </a:xfrm>
        </p:grpSpPr>
        <p:sp>
          <p:nvSpPr>
            <p:cNvPr id="3" name="Rectangle 2"/>
            <p:cNvSpPr/>
            <p:nvPr/>
          </p:nvSpPr>
          <p:spPr>
            <a:xfrm>
              <a:off x="6063775" y="1432582"/>
              <a:ext cx="5863797" cy="831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1218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Social media sharing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53050" y="2442028"/>
              <a:ext cx="5280938" cy="5028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1218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When sharing, follow the </a:t>
              </a: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新細明體" pitchFamily="18" charset="-120"/>
                  <a:cs typeface="+mn-cs"/>
                </a:rPr>
                <a:t>10-3-1 </a:t>
              </a: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rule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394389" y="2384918"/>
              <a:ext cx="4890300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Donut 12"/>
          <p:cNvSpPr/>
          <p:nvPr/>
        </p:nvSpPr>
        <p:spPr>
          <a:xfrm>
            <a:off x="5994425" y="2736866"/>
            <a:ext cx="639233" cy="639233"/>
          </a:xfrm>
          <a:prstGeom prst="don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719" rIns="91376" bIns="45719" anchor="ctr"/>
          <a:lstStyle/>
          <a:p>
            <a:pPr marL="0" marR="0" lvl="0" indent="0" algn="ctr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Donut 13"/>
          <p:cNvSpPr/>
          <p:nvPr/>
        </p:nvSpPr>
        <p:spPr>
          <a:xfrm>
            <a:off x="5994425" y="3627969"/>
            <a:ext cx="639233" cy="641351"/>
          </a:xfrm>
          <a:prstGeom prst="don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719" rIns="91376" bIns="45719" anchor="ctr"/>
          <a:lstStyle/>
          <a:p>
            <a:pPr marL="0" marR="0" lvl="0" indent="0" algn="ctr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Donut 14"/>
          <p:cNvSpPr/>
          <p:nvPr/>
        </p:nvSpPr>
        <p:spPr>
          <a:xfrm>
            <a:off x="5994425" y="4521216"/>
            <a:ext cx="639233" cy="639233"/>
          </a:xfrm>
          <a:prstGeom prst="don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719" rIns="91376" bIns="45719" anchor="ctr"/>
          <a:lstStyle/>
          <a:p>
            <a:pPr marL="0" marR="0" lvl="0" indent="0" algn="ctr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22632" y="2680081"/>
            <a:ext cx="5369368" cy="748793"/>
          </a:xfrm>
          <a:prstGeom prst="rect">
            <a:avLst/>
          </a:prstGeom>
        </p:spPr>
        <p:txBody>
          <a:bodyPr wrap="square" lIns="91376" tIns="45719" rIns="91376" bIns="45719">
            <a:spAutoFit/>
          </a:bodyPr>
          <a:lstStyle/>
          <a:p>
            <a:pPr marL="0" marR="0" lvl="1" indent="0" algn="l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Share </a:t>
            </a: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  <a:t>10 </a:t>
            </a: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entertaining </a:t>
            </a: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  <a:t>/</a:t>
            </a: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interesting </a:t>
            </a: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  <a:t>/</a:t>
            </a: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inspiring posts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22632" y="3697294"/>
            <a:ext cx="4929810" cy="502764"/>
          </a:xfrm>
          <a:prstGeom prst="rect">
            <a:avLst/>
          </a:prstGeom>
        </p:spPr>
        <p:txBody>
          <a:bodyPr wrap="none" lIns="91376" tIns="45719" rIns="91376" bIns="45719">
            <a:spAutoFit/>
          </a:bodyPr>
          <a:lstStyle/>
          <a:p>
            <a:pPr marL="0" marR="0" lvl="1" indent="0" algn="l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Share </a:t>
            </a:r>
            <a:r>
              <a:rPr kumimoji="1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  <a:t>3 </a:t>
            </a:r>
            <a:r>
              <a:rPr kumimoji="1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specific industry news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22633" y="4594769"/>
            <a:ext cx="4758415" cy="461663"/>
          </a:xfrm>
          <a:prstGeom prst="rect">
            <a:avLst/>
          </a:prstGeom>
        </p:spPr>
        <p:txBody>
          <a:bodyPr lIns="91376" tIns="45719" rIns="91376" bIns="45719">
            <a:spAutoFit/>
          </a:bodyPr>
          <a:lstStyle/>
          <a:p>
            <a:pPr marL="0" marR="0" lvl="1" indent="0" algn="l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Share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  <a:t>1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company product post.</a:t>
            </a:r>
          </a:p>
        </p:txBody>
      </p:sp>
      <p:sp>
        <p:nvSpPr>
          <p:cNvPr id="21" name="Donut 20"/>
          <p:cNvSpPr/>
          <p:nvPr/>
        </p:nvSpPr>
        <p:spPr>
          <a:xfrm>
            <a:off x="5994425" y="5412333"/>
            <a:ext cx="639233" cy="639233"/>
          </a:xfrm>
          <a:prstGeom prst="don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719" rIns="91376" bIns="45719" anchor="ctr"/>
          <a:lstStyle/>
          <a:p>
            <a:pPr marL="0" marR="0" lvl="0" indent="0" algn="ctr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58001" y="5392507"/>
            <a:ext cx="5369409" cy="748793"/>
          </a:xfrm>
          <a:prstGeom prst="rect">
            <a:avLst/>
          </a:prstGeom>
        </p:spPr>
        <p:txBody>
          <a:bodyPr lIns="91376" tIns="45719" rIns="91376" bIns="45719">
            <a:spAutoFit/>
          </a:bodyPr>
          <a:lstStyle/>
          <a:p>
            <a:pPr marL="0" marR="0" lvl="1" indent="0" algn="l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Reiterate: This rule helps you to avoid "over-selling"</a:t>
            </a:r>
          </a:p>
        </p:txBody>
      </p:sp>
    </p:spTree>
    <p:extLst>
      <p:ext uri="{BB962C8B-B14F-4D97-AF65-F5344CB8AC3E}">
        <p14:creationId xmlns:p14="http://schemas.microsoft.com/office/powerpoint/2010/main" val="3503606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1498600"/>
            <a:ext cx="8534400" cy="18288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標楷體" pitchFamily="18" charset="0"/>
              </a:rPr>
              <a:t>Case Study!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4114816"/>
            <a:ext cx="12192000" cy="381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4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S__411484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4613" cy="6858000"/>
          </a:xfrm>
          <a:prstGeom prst="rect">
            <a:avLst/>
          </a:prstGeom>
        </p:spPr>
      </p:pic>
      <p:pic>
        <p:nvPicPr>
          <p:cNvPr id="4" name="圖片 3" descr="S__411484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0"/>
            <a:ext cx="6657227" cy="6858000"/>
          </a:xfrm>
          <a:prstGeom prst="rect">
            <a:avLst/>
          </a:prstGeom>
        </p:spPr>
      </p:pic>
      <p:pic>
        <p:nvPicPr>
          <p:cNvPr id="6" name="圖片 5" descr="S__4114842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87" y="0"/>
            <a:ext cx="3854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2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S__411484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4613" cy="6858000"/>
          </a:xfrm>
          <a:prstGeom prst="rect">
            <a:avLst/>
          </a:prstGeom>
        </p:spPr>
      </p:pic>
      <p:pic>
        <p:nvPicPr>
          <p:cNvPr id="8" name="圖片 7" descr="S__4114842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0"/>
            <a:ext cx="3854613" cy="6858000"/>
          </a:xfrm>
          <a:prstGeom prst="rect">
            <a:avLst/>
          </a:prstGeom>
        </p:spPr>
      </p:pic>
      <p:pic>
        <p:nvPicPr>
          <p:cNvPr id="7" name="圖片 6" descr="S__4114842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854613" cy="6858000"/>
          </a:xfrm>
          <a:prstGeom prst="rect">
            <a:avLst/>
          </a:prstGeom>
        </p:spPr>
      </p:pic>
      <p:pic>
        <p:nvPicPr>
          <p:cNvPr id="9" name="圖片 8" descr="S__4114842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87" y="0"/>
            <a:ext cx="3854613" cy="6858000"/>
          </a:xfrm>
          <a:prstGeom prst="rect">
            <a:avLst/>
          </a:prstGeom>
        </p:spPr>
      </p:pic>
      <p:pic>
        <p:nvPicPr>
          <p:cNvPr id="10" name="圖片 1" descr="15145122_1243975122333902_1294505223_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11"/>
            <a:ext cx="10922809" cy="685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680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08000" y="1549400"/>
            <a:ext cx="11480800" cy="1905000"/>
          </a:xfrm>
          <a:prstGeom prst="roundRect">
            <a:avLst/>
          </a:prstGeom>
          <a:gradFill>
            <a:gsLst>
              <a:gs pos="0">
                <a:schemeClr val="tx1">
                  <a:lumMod val="85000"/>
                  <a:lumOff val="15000"/>
                  <a:alpha val="67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8000" y="3835400"/>
            <a:ext cx="11480800" cy="2336800"/>
          </a:xfrm>
          <a:prstGeom prst="roundRect">
            <a:avLst/>
          </a:prstGeom>
          <a:gradFill>
            <a:gsLst>
              <a:gs pos="0">
                <a:schemeClr val="tx1">
                  <a:lumMod val="85000"/>
                  <a:lumOff val="15000"/>
                  <a:alpha val="67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343400"/>
            <a:ext cx="2532733" cy="1425701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962400" y="1397000"/>
            <a:ext cx="7721600" cy="2209800"/>
          </a:xfrm>
        </p:spPr>
        <p:txBody>
          <a:bodyPr>
            <a:noAutofit/>
          </a:bodyPr>
          <a:lstStyle/>
          <a:p>
            <a:pPr lvl="2"/>
            <a:r>
              <a:rPr lang="en-US" sz="2000" b="1" dirty="0">
                <a:solidFill>
                  <a:srgbClr val="FFFFFF"/>
                </a:solidFill>
              </a:rPr>
              <a:t>Group Power! You can </a:t>
            </a:r>
            <a:r>
              <a:rPr lang="en-US" sz="2000" b="1" dirty="0">
                <a:solidFill>
                  <a:srgbClr val="FFFF00"/>
                </a:solidFill>
              </a:rPr>
              <a:t>form groups</a:t>
            </a:r>
            <a:r>
              <a:rPr lang="en-US" sz="2000" b="1" dirty="0">
                <a:solidFill>
                  <a:srgbClr val="FFFFFF"/>
                </a:solidFill>
              </a:rPr>
              <a:t>, based on your workplace or </a:t>
            </a:r>
            <a:r>
              <a:rPr lang="en-US" sz="2000" b="1" dirty="0" err="1">
                <a:solidFill>
                  <a:srgbClr val="FFFFFF"/>
                </a:solidFill>
              </a:rPr>
              <a:t>neighbourhood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so it’s easy to gather group purchases</a:t>
            </a:r>
            <a:r>
              <a:rPr lang="en-US" sz="2000" b="1" dirty="0">
                <a:solidFill>
                  <a:srgbClr val="FFFFFF"/>
                </a:solidFill>
              </a:rPr>
              <a:t>, occasional group purchases. When you want to make purchase, call your colleagues, friends and </a:t>
            </a:r>
            <a:r>
              <a:rPr lang="en-US" sz="2000" b="1" dirty="0" err="1">
                <a:solidFill>
                  <a:srgbClr val="FFFFFF"/>
                </a:solidFill>
              </a:rPr>
              <a:t>neighbours</a:t>
            </a:r>
            <a:r>
              <a:rPr lang="en-US" sz="2000" b="1" dirty="0">
                <a:solidFill>
                  <a:srgbClr val="FFFFFF"/>
                </a:solidFill>
              </a:rPr>
              <a:t>! </a:t>
            </a:r>
            <a:r>
              <a:rPr lang="en-US" sz="2000" b="1" u="sng" dirty="0">
                <a:solidFill>
                  <a:srgbClr val="FFC000"/>
                </a:solidFill>
              </a:rPr>
              <a:t>Prospect and build relationships from group purchase activities!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701805"/>
            <a:ext cx="2360928" cy="1550399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15"/>
          </p:nvPr>
        </p:nvSpPr>
        <p:spPr>
          <a:xfrm>
            <a:off x="3962400" y="3835400"/>
            <a:ext cx="8026400" cy="23368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Regular group purchases help you to achieve shopping annuity!</a:t>
            </a:r>
            <a:r>
              <a:rPr lang="en" sz="2000" dirty="0"/>
              <a:t/>
            </a:r>
            <a:br>
              <a:rPr lang="en" sz="2000" dirty="0"/>
            </a:br>
            <a:r>
              <a:rPr lang="en-US" sz="2000" b="1" dirty="0">
                <a:solidFill>
                  <a:srgbClr val="FFFFFF"/>
                </a:solidFill>
              </a:rPr>
              <a:t>But remember! It is not the bigger the better, it’s better to provide order pick up at a convenient location. Share the fun of earning cashback through group purchases on Facebook. Educate those who are interested in group purchase to shop via your shop.com website. </a:t>
            </a:r>
            <a:r>
              <a:rPr lang="en-US" sz="2000" b="1" u="sng" dirty="0">
                <a:solidFill>
                  <a:srgbClr val="FFC000"/>
                </a:solidFill>
              </a:rPr>
              <a:t>Prospect and build relationships from group purchase activities!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376237"/>
            <a:ext cx="10972800" cy="792163"/>
          </a:xfrm>
        </p:spPr>
        <p:txBody>
          <a:bodyPr>
            <a:noAutofit/>
          </a:bodyPr>
          <a:lstStyle/>
          <a:p>
            <a:r>
              <a:rPr lang="en-US" sz="5333" b="1" dirty="0">
                <a:solidFill>
                  <a:srgbClr val="FFFF00"/>
                </a:solidFill>
                <a:latin typeface="標楷體" pitchFamily="18" charset="0"/>
              </a:rPr>
              <a:t>Important Reminders!</a:t>
            </a:r>
          </a:p>
        </p:txBody>
      </p:sp>
    </p:spTree>
    <p:extLst>
      <p:ext uri="{BB962C8B-B14F-4D97-AF65-F5344CB8AC3E}">
        <p14:creationId xmlns:p14="http://schemas.microsoft.com/office/powerpoint/2010/main" val="321336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81" y="4830249"/>
            <a:ext cx="3289300" cy="167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978400" y="2599278"/>
            <a:ext cx="2404533" cy="1212244"/>
            <a:chOff x="5133515" y="2599619"/>
            <a:chExt cx="2249714" cy="1211961"/>
          </a:xfrm>
        </p:grpSpPr>
        <p:grpSp>
          <p:nvGrpSpPr>
            <p:cNvPr id="4" name="Group 38"/>
            <p:cNvGrpSpPr/>
            <p:nvPr/>
          </p:nvGrpSpPr>
          <p:grpSpPr>
            <a:xfrm>
              <a:off x="5133515" y="3326485"/>
              <a:ext cx="2249714" cy="485095"/>
              <a:chOff x="5500914" y="4644570"/>
              <a:chExt cx="2249714" cy="485095"/>
            </a:xfrm>
            <a:solidFill>
              <a:schemeClr val="accent3"/>
            </a:solidFill>
          </p:grpSpPr>
          <p:sp>
            <p:nvSpPr>
              <p:cNvPr id="41" name="Rectangle 40"/>
              <p:cNvSpPr/>
              <p:nvPr/>
            </p:nvSpPr>
            <p:spPr>
              <a:xfrm>
                <a:off x="5805714" y="4644570"/>
                <a:ext cx="1944914" cy="48509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42" name="Right Triangle 41"/>
              <p:cNvSpPr/>
              <p:nvPr/>
            </p:nvSpPr>
            <p:spPr>
              <a:xfrm flipH="1" flipV="1">
                <a:off x="5500914" y="4644570"/>
                <a:ext cx="304800" cy="48509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5741301" y="2599619"/>
              <a:ext cx="1338942" cy="64618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699331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2014</a:t>
              </a:r>
            </a:p>
          </p:txBody>
        </p:sp>
      </p:grp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8951384" y="1361021"/>
            <a:ext cx="2250016" cy="1131001"/>
            <a:chOff x="8951687" y="1360653"/>
            <a:chExt cx="2249714" cy="1131426"/>
          </a:xfrm>
        </p:grpSpPr>
        <p:grpSp>
          <p:nvGrpSpPr>
            <p:cNvPr id="7" name="Group 32"/>
            <p:cNvGrpSpPr/>
            <p:nvPr/>
          </p:nvGrpSpPr>
          <p:grpSpPr>
            <a:xfrm flipH="1">
              <a:off x="8951687" y="2006984"/>
              <a:ext cx="2249714" cy="485095"/>
              <a:chOff x="5500914" y="4644570"/>
              <a:chExt cx="2249714" cy="485095"/>
            </a:xfrm>
            <a:solidFill>
              <a:schemeClr val="accent4"/>
            </a:solidFill>
          </p:grpSpPr>
          <p:sp>
            <p:nvSpPr>
              <p:cNvPr id="35" name="Rectangle 34"/>
              <p:cNvSpPr/>
              <p:nvPr/>
            </p:nvSpPr>
            <p:spPr>
              <a:xfrm>
                <a:off x="5805714" y="4644570"/>
                <a:ext cx="1944914" cy="48509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 flipH="1" flipV="1">
                <a:off x="5500914" y="4644570"/>
                <a:ext cx="304800" cy="48509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9069618" y="1360653"/>
              <a:ext cx="1338942" cy="6465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r" defTabSz="121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BC770B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2015</a:t>
              </a: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9590617" y="3509432"/>
            <a:ext cx="2250016" cy="1131389"/>
            <a:chOff x="9590315" y="3509475"/>
            <a:chExt cx="2249714" cy="1131424"/>
          </a:xfrm>
        </p:grpSpPr>
        <p:grpSp>
          <p:nvGrpSpPr>
            <p:cNvPr id="10" name="Group 26"/>
            <p:cNvGrpSpPr/>
            <p:nvPr/>
          </p:nvGrpSpPr>
          <p:grpSpPr>
            <a:xfrm flipH="1">
              <a:off x="9590315" y="4155804"/>
              <a:ext cx="2249714" cy="485095"/>
              <a:chOff x="5500914" y="4644570"/>
              <a:chExt cx="2249714" cy="485095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9" name="Rectangle 28"/>
              <p:cNvSpPr/>
              <p:nvPr/>
            </p:nvSpPr>
            <p:spPr>
              <a:xfrm>
                <a:off x="5805714" y="4644570"/>
                <a:ext cx="1944914" cy="48509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0" name="Right Triangle 29"/>
              <p:cNvSpPr/>
              <p:nvPr/>
            </p:nvSpPr>
            <p:spPr>
              <a:xfrm flipH="1" flipV="1">
                <a:off x="5500914" y="4644570"/>
                <a:ext cx="304800" cy="485095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708246" y="3509475"/>
              <a:ext cx="1338942" cy="6463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r" defTabSz="121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145380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2013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953827" y="826787"/>
            <a:ext cx="914400" cy="9144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scene3d>
            <a:camera prst="isometricOffAxis1Top">
              <a:rot lat="18875052" lon="17709876" rev="4302000"/>
            </a:camera>
            <a:lightRig rig="threePt" dir="t"/>
          </a:scene3d>
          <a:sp3d extrusionH="3175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719" rIns="91375" bIns="45719"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93428" y="2191475"/>
            <a:ext cx="914400" cy="914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scene3d>
            <a:camera prst="isometricOffAxis1Top">
              <a:rot lat="18875052" lon="17709876" rev="4302000"/>
            </a:camera>
            <a:lightRig rig="threePt" dir="t"/>
          </a:scene3d>
          <a:sp3d extrusionH="3175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719" rIns="91375" bIns="45719"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92459" y="3056049"/>
            <a:ext cx="914400" cy="914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scene3d>
            <a:camera prst="isometricOffAxis1Top">
              <a:rot lat="18875052" lon="17709876" rev="4302000"/>
            </a:camera>
            <a:lightRig rig="threePt" dir="t"/>
          </a:scene3d>
          <a:sp3d extrusionH="2286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719" rIns="91375" bIns="45719"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5501220" y="4214293"/>
            <a:ext cx="2257235" cy="1220185"/>
            <a:chOff x="5500914" y="4215264"/>
            <a:chExt cx="2256930" cy="1219199"/>
          </a:xfrm>
        </p:grpSpPr>
        <p:grpSp>
          <p:nvGrpSpPr>
            <p:cNvPr id="137229" name="Group 24"/>
            <p:cNvGrpSpPr>
              <a:grpSpLocks/>
            </p:cNvGrpSpPr>
            <p:nvPr/>
          </p:nvGrpSpPr>
          <p:grpSpPr bwMode="auto">
            <a:xfrm>
              <a:off x="5500914" y="4946783"/>
              <a:ext cx="2256930" cy="487680"/>
              <a:chOff x="5500914" y="4641985"/>
              <a:chExt cx="2256930" cy="487680"/>
            </a:xfrm>
          </p:grpSpPr>
          <p:grpSp>
            <p:nvGrpSpPr>
              <p:cNvPr id="137231" name="Group 22"/>
              <p:cNvGrpSpPr>
                <a:grpSpLocks/>
              </p:cNvGrpSpPr>
              <p:nvPr/>
            </p:nvGrpSpPr>
            <p:grpSpPr bwMode="auto">
              <a:xfrm>
                <a:off x="5500914" y="4644570"/>
                <a:ext cx="2249714" cy="485095"/>
                <a:chOff x="5500914" y="4644570"/>
                <a:chExt cx="2249714" cy="485095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805673" y="4644356"/>
                  <a:ext cx="1944955" cy="48432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21872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  <p:sp>
              <p:nvSpPr>
                <p:cNvPr id="22" name="Right Triangle 21"/>
                <p:cNvSpPr/>
                <p:nvPr/>
              </p:nvSpPr>
              <p:spPr>
                <a:xfrm flipH="1" flipV="1">
                  <a:off x="5500914" y="4644356"/>
                  <a:ext cx="304759" cy="484325"/>
                </a:xfrm>
                <a:prstGeom prst="rt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21872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5798457" y="4641985"/>
                <a:ext cx="1959387" cy="4612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872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軟正黑體" pitchFamily="18" charset="0"/>
                    <a:ea typeface="新細明體" pitchFamily="18" charset="-120"/>
                    <a:cs typeface="+mn-cs"/>
                  </a:rPr>
                  <a:t>$ 3 billion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5805714" y="4215264"/>
              <a:ext cx="1338942" cy="645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87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16745A"/>
                  </a:solidFill>
                  <a:effectLst/>
                  <a:uLnTx/>
                  <a:uFillTx/>
                  <a:latin typeface="微軟正黑體" pitchFamily="18" charset="0"/>
                  <a:ea typeface="新細明體" pitchFamily="18" charset="-120"/>
                  <a:cs typeface="+mn-cs"/>
                </a:rPr>
                <a:t>2012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910285" y="4215267"/>
            <a:ext cx="914400" cy="9144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isometricOffAxis1Top">
              <a:rot lat="18875052" lon="17709876" rev="4302000"/>
            </a:camera>
            <a:lightRig rig="threePt" dir="t"/>
          </a:scene3d>
          <a:sp3d extrusionH="127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5" tIns="45719" rIns="91375" bIns="45719"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2"/>
          <p:cNvSpPr txBox="1"/>
          <p:nvPr/>
        </p:nvSpPr>
        <p:spPr>
          <a:xfrm>
            <a:off x="365919" y="1471952"/>
            <a:ext cx="5629420" cy="1733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333F5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Social Business </a:t>
            </a:r>
          </a:p>
          <a:p>
            <a:pPr marL="0" marR="0" lvl="0" indent="0" algn="l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333F5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Sales</a:t>
            </a:r>
          </a:p>
        </p:txBody>
      </p:sp>
      <p:sp>
        <p:nvSpPr>
          <p:cNvPr id="46" name="TextBox 3"/>
          <p:cNvSpPr txBox="1"/>
          <p:nvPr/>
        </p:nvSpPr>
        <p:spPr>
          <a:xfrm>
            <a:off x="638678" y="4398395"/>
            <a:ext cx="4096609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1B6FAB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  <a:t>2012 to 2015</a:t>
            </a:r>
          </a:p>
          <a:p>
            <a:pPr marL="0" marR="0" lvl="0" indent="0" algn="l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1B6FAB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  <a:t>(</a:t>
            </a:r>
            <a:r>
              <a:rPr kumimoji="1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1B6FAB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in US dollars</a:t>
            </a:r>
            <a:r>
              <a:rPr kumimoji="1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1B6FAB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50577" y="3326317"/>
            <a:ext cx="169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$ 9 billion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73225" y="2003344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$ 14 billion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740939" y="4126370"/>
            <a:ext cx="1667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$ 5 billion </a:t>
            </a:r>
          </a:p>
        </p:txBody>
      </p:sp>
    </p:spTree>
    <p:extLst>
      <p:ext uri="{BB962C8B-B14F-4D97-AF65-F5344CB8AC3E}">
        <p14:creationId xmlns:p14="http://schemas.microsoft.com/office/powerpoint/2010/main" val="1853698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1498600"/>
            <a:ext cx="8534400" cy="18288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標楷體" pitchFamily="18" charset="0"/>
              </a:rPr>
              <a:t>Case Study!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4114816"/>
            <a:ext cx="12192000" cy="381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84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圖片 1" descr="15126283_1243975125667235_1279912845_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77801"/>
            <a:ext cx="8331200" cy="628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61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圖片 1" descr="10818343_831906473540771_51035422409680795_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30" y="1"/>
            <a:ext cx="10223500" cy="64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51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MWSnap00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601"/>
            <a:ext cx="12192000" cy="4823115"/>
          </a:xfrm>
          <a:prstGeom prst="rect">
            <a:avLst/>
          </a:prstGeom>
        </p:spPr>
      </p:pic>
      <p:sp>
        <p:nvSpPr>
          <p:cNvPr id="4" name="標題 8"/>
          <p:cNvSpPr txBox="1">
            <a:spLocks/>
          </p:cNvSpPr>
          <p:nvPr/>
        </p:nvSpPr>
        <p:spPr>
          <a:xfrm>
            <a:off x="914400" y="177800"/>
            <a:ext cx="103632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18" charset="0"/>
                <a:ea typeface="新細明體" pitchFamily="18" charset="-120"/>
                <a:cs typeface="+mn-cs"/>
              </a:rPr>
              <a:t>Self-marketing at appropriate times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18" charset="0"/>
                <a:ea typeface="新細明體" pitchFamily="18" charset="-120"/>
                <a:cs typeface="+mn-cs"/>
              </a:rPr>
              <a:t>to show your professional results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3729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08000" y="1549400"/>
            <a:ext cx="11480800" cy="1905000"/>
          </a:xfrm>
          <a:prstGeom prst="roundRect">
            <a:avLst/>
          </a:prstGeom>
          <a:gradFill>
            <a:gsLst>
              <a:gs pos="0">
                <a:schemeClr val="tx1">
                  <a:lumMod val="85000"/>
                  <a:lumOff val="15000"/>
                  <a:alpha val="67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8000" y="4140200"/>
            <a:ext cx="11480800" cy="1930400"/>
          </a:xfrm>
          <a:prstGeom prst="roundRect">
            <a:avLst/>
          </a:prstGeom>
          <a:gradFill>
            <a:gsLst>
              <a:gs pos="0">
                <a:schemeClr val="tx1">
                  <a:lumMod val="85000"/>
                  <a:lumOff val="15000"/>
                  <a:alpha val="67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343400"/>
            <a:ext cx="2532733" cy="1425701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962400" y="1397000"/>
            <a:ext cx="8229600" cy="2209800"/>
          </a:xfrm>
        </p:spPr>
        <p:txBody>
          <a:bodyPr>
            <a:noAutofit/>
          </a:bodyPr>
          <a:lstStyle/>
          <a:p>
            <a:pPr lvl="2"/>
            <a:r>
              <a:rPr lang="en-US" sz="2400" b="1" dirty="0">
                <a:solidFill>
                  <a:srgbClr val="FFFFFF"/>
                </a:solidFill>
              </a:rPr>
              <a:t>Do not directly post product photos, because it would seem too pushy. Share the benefits of using the product.</a:t>
            </a:r>
            <a:r>
              <a:rPr lang="en" sz="2400" dirty="0"/>
              <a:t/>
            </a:r>
            <a:br>
              <a:rPr lang="en" sz="2400" dirty="0"/>
            </a:br>
            <a:r>
              <a:rPr lang="en-US" sz="2400" b="1" dirty="0">
                <a:solidFill>
                  <a:srgbClr val="FFFFFF"/>
                </a:solidFill>
              </a:rPr>
              <a:t>There is an Internet saying: </a:t>
            </a:r>
            <a:r>
              <a:rPr lang="en-US" sz="2400" b="1" dirty="0">
                <a:solidFill>
                  <a:srgbClr val="FFFF00"/>
                </a:solidFill>
              </a:rPr>
              <a:t>a team will tell the truth and a picture is worth a thousand words. </a:t>
            </a:r>
            <a:r>
              <a:rPr lang="en-US" sz="2400" b="1" dirty="0">
                <a:solidFill>
                  <a:srgbClr val="FFFFFF"/>
                </a:solidFill>
              </a:rPr>
              <a:t>Therefore it’s better to clearly state your claim with a picture!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701805"/>
            <a:ext cx="2360928" cy="1550399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15"/>
          </p:nvPr>
        </p:nvSpPr>
        <p:spPr>
          <a:xfrm>
            <a:off x="3962400" y="4038600"/>
            <a:ext cx="7823200" cy="2133600"/>
          </a:xfrm>
        </p:spPr>
        <p:txBody>
          <a:bodyPr>
            <a:noAutofit/>
          </a:bodyPr>
          <a:lstStyle/>
          <a:p>
            <a:r>
              <a:rPr lang="en-US" sz="2267" b="1" dirty="0">
                <a:solidFill>
                  <a:srgbClr val="FFFFFF"/>
                </a:solidFill>
              </a:rPr>
              <a:t>When a friend shows interest in the product, ask him or her </a:t>
            </a:r>
            <a:r>
              <a:rPr lang="en-US" sz="2267" b="1" dirty="0">
                <a:solidFill>
                  <a:srgbClr val="FFFF00"/>
                </a:solidFill>
              </a:rPr>
              <a:t>to communicate via private message, avoid talking about products directly on social media</a:t>
            </a:r>
            <a:r>
              <a:rPr lang="en-US" sz="2267" b="1" dirty="0">
                <a:solidFill>
                  <a:srgbClr val="FFFFFF"/>
                </a:solidFill>
              </a:rPr>
              <a:t>. Because testimonials of product efficacy may violate the law and too many product information make people feel like you are trying hard to selling something.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376237"/>
            <a:ext cx="10972800" cy="792163"/>
          </a:xfrm>
        </p:spPr>
        <p:txBody>
          <a:bodyPr>
            <a:noAutofit/>
          </a:bodyPr>
          <a:lstStyle/>
          <a:p>
            <a:r>
              <a:rPr lang="en-US" sz="5333" b="1" dirty="0">
                <a:solidFill>
                  <a:srgbClr val="FFFF00"/>
                </a:solidFill>
                <a:latin typeface="標楷體" pitchFamily="18" charset="0"/>
              </a:rPr>
              <a:t>Important Reminders!</a:t>
            </a:r>
          </a:p>
        </p:txBody>
      </p:sp>
    </p:spTree>
    <p:extLst>
      <p:ext uri="{BB962C8B-B14F-4D97-AF65-F5344CB8AC3E}">
        <p14:creationId xmlns:p14="http://schemas.microsoft.com/office/powerpoint/2010/main" val="382905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>
            <a:off x="6908800" y="4626037"/>
            <a:ext cx="5181600" cy="1528622"/>
          </a:xfrm>
          <a:prstGeom prst="rect">
            <a:avLst/>
          </a:prstGeom>
        </p:spPr>
        <p:txBody>
          <a:bodyPr wrap="square" lIns="91376" tIns="45719" rIns="91376" bIns="45719">
            <a:spAutoFit/>
          </a:bodyPr>
          <a:lstStyle/>
          <a:p>
            <a:pPr marL="0" marR="0" lvl="0" indent="0" algn="ctr" defTabSz="1218750" rtl="0" eaLnBrk="1" fontAlgn="auto" latinLnBrk="0" hangingPunct="1">
              <a:lnSpc>
                <a:spcPts val="56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  <a:uFillTx/>
              </a:defRPr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A toy collector shares a positive and happy post</a:t>
            </a:r>
          </a:p>
        </p:txBody>
      </p:sp>
      <p:sp>
        <p:nvSpPr>
          <p:cNvPr id="7" name="Rectangle 3"/>
          <p:cNvSpPr/>
          <p:nvPr/>
        </p:nvSpPr>
        <p:spPr>
          <a:xfrm>
            <a:off x="6818645" y="283866"/>
            <a:ext cx="5384800" cy="584773"/>
          </a:xfrm>
          <a:prstGeom prst="rect">
            <a:avLst/>
          </a:prstGeom>
        </p:spPr>
        <p:txBody>
          <a:bodyPr wrap="square" lIns="91376" tIns="45719" rIns="91376" bIns="45719">
            <a:spAutoFit/>
          </a:bodyPr>
          <a:lstStyle/>
          <a:p>
            <a:pPr marL="0" marR="0" lvl="0" indent="0" algn="ctr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  <a:uFillTx/>
              </a:defRPr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Invite timely &amp; bravely!</a:t>
            </a:r>
          </a:p>
        </p:txBody>
      </p:sp>
      <p:pic>
        <p:nvPicPr>
          <p:cNvPr id="190468" name="圖片 7" descr="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6604000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9" name="圖片 8" descr="1175628_705029779524167_188008566_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92200"/>
            <a:ext cx="660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0" name="圖片 9" descr="CIMG9954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114" y="1092200"/>
            <a:ext cx="525991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654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內容版面配置區 1"/>
          <p:cNvSpPr>
            <a:spLocks noGrp="1"/>
          </p:cNvSpPr>
          <p:nvPr>
            <p:ph sz="quarter" idx="1"/>
          </p:nvPr>
        </p:nvSpPr>
        <p:spPr>
          <a:xfrm>
            <a:off x="624447" y="1126067"/>
            <a:ext cx="10703983" cy="6477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733" b="1" dirty="0">
                <a:solidFill>
                  <a:srgbClr val="000000"/>
                </a:solidFill>
                <a:latin typeface="新細明體" pitchFamily="18" charset="0"/>
              </a:rPr>
              <a:t>Use </a:t>
            </a:r>
            <a:r>
              <a:rPr lang="en-US" sz="3733" b="1" dirty="0">
                <a:solidFill>
                  <a:srgbClr val="FF0000"/>
                </a:solidFill>
              </a:rPr>
              <a:t>Facebook </a:t>
            </a:r>
            <a:r>
              <a:rPr lang="en-US" sz="3733" b="1" dirty="0">
                <a:solidFill>
                  <a:srgbClr val="000000"/>
                </a:solidFill>
                <a:latin typeface="新細明體" pitchFamily="18" charset="0"/>
              </a:rPr>
              <a:t>Manage Groups</a:t>
            </a:r>
            <a:r>
              <a:rPr lang="en-US" sz="3733" b="1" dirty="0">
                <a:solidFill>
                  <a:srgbClr val="000000"/>
                </a:solidFill>
              </a:rPr>
              <a:t> </a:t>
            </a:r>
            <a:r>
              <a:rPr lang="en-US" sz="3733" b="1" dirty="0">
                <a:solidFill>
                  <a:srgbClr val="000000"/>
                </a:solidFill>
                <a:latin typeface="新細明體" pitchFamily="18" charset="0"/>
              </a:rPr>
              <a:t>to set up </a:t>
            </a:r>
            <a:r>
              <a:rPr lang="en-US" sz="3733" b="1" dirty="0">
                <a:solidFill>
                  <a:srgbClr val="FF0000"/>
                </a:solidFill>
                <a:latin typeface="新細明體" pitchFamily="18" charset="0"/>
              </a:rPr>
              <a:t>reminders</a:t>
            </a:r>
            <a:r>
              <a:rPr lang="en-US" sz="3733" b="1" dirty="0">
                <a:solidFill>
                  <a:srgbClr val="000000"/>
                </a:solidFill>
              </a:rPr>
              <a:t>:</a:t>
            </a:r>
          </a:p>
          <a:p>
            <a:pPr marL="0" indent="0" eaLnBrk="1" hangingPunct="1">
              <a:buNone/>
            </a:pPr>
            <a:endParaRPr lang="en-US" altLang="zh-TW" sz="2667" b="1" dirty="0"/>
          </a:p>
        </p:txBody>
      </p:sp>
      <p:graphicFrame>
        <p:nvGraphicFramePr>
          <p:cNvPr id="5" name="資料庫圖表 4"/>
          <p:cNvGraphicFramePr/>
          <p:nvPr/>
        </p:nvGraphicFramePr>
        <p:xfrm>
          <a:off x="46787" y="116632"/>
          <a:ext cx="10081661" cy="903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5588" name="圖片 9" descr="88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905000"/>
            <a:ext cx="5892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9" name="圖片 10" descr="88888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2059517"/>
            <a:ext cx="4360333" cy="371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9528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內容版面配置區 1"/>
          <p:cNvSpPr>
            <a:spLocks noGrp="1"/>
          </p:cNvSpPr>
          <p:nvPr>
            <p:ph sz="quarter" idx="1"/>
          </p:nvPr>
        </p:nvSpPr>
        <p:spPr>
          <a:xfrm>
            <a:off x="203200" y="1092203"/>
            <a:ext cx="2032000" cy="6477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733" b="1" dirty="0">
                <a:solidFill>
                  <a:srgbClr val="000000"/>
                </a:solidFill>
                <a:latin typeface="新細明體" pitchFamily="18" charset="0"/>
              </a:rPr>
              <a:t>Latest version</a:t>
            </a:r>
            <a:r>
              <a:rPr lang="en-US" sz="3733" b="1" dirty="0">
                <a:solidFill>
                  <a:srgbClr val="000000"/>
                </a:solidFill>
              </a:rPr>
              <a:t>:</a:t>
            </a:r>
          </a:p>
          <a:p>
            <a:pPr marL="0" indent="0" eaLnBrk="1" hangingPunct="1">
              <a:buNone/>
            </a:pPr>
            <a:endParaRPr lang="en-US" altLang="zh-TW" sz="2667" b="1"/>
          </a:p>
        </p:txBody>
      </p:sp>
      <p:graphicFrame>
        <p:nvGraphicFramePr>
          <p:cNvPr id="5" name="資料庫圖表 4"/>
          <p:cNvGraphicFramePr/>
          <p:nvPr/>
        </p:nvGraphicFramePr>
        <p:xfrm>
          <a:off x="46787" y="116632"/>
          <a:ext cx="10081661" cy="903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6612" name="圖片 5" descr="徐振宗招募流程_374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193800"/>
            <a:ext cx="4938184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3" name="圖片 6" descr="88888888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14" y="1092200"/>
            <a:ext cx="3384551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877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7751" y="918649"/>
            <a:ext cx="10022416" cy="605228"/>
          </a:xfrm>
          <a:prstGeom prst="rect">
            <a:avLst/>
          </a:prstGeom>
          <a:noFill/>
        </p:spPr>
        <p:txBody>
          <a:bodyPr lIns="91415" tIns="45719" rIns="91415" bIns="45719">
            <a:spAutoFit/>
          </a:bodyPr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2" algn="l"/>
              </a:tabLst>
              <a:defRPr/>
            </a:pPr>
            <a:r>
              <a:rPr kumimoji="1" lang="en-US" sz="3333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Regular" pitchFamily="18" charset="0"/>
                <a:ea typeface="新細明體" pitchFamily="18" charset="-120"/>
                <a:cs typeface="+mn-cs"/>
              </a:rPr>
              <a:t>Position Yourself for Success</a:t>
            </a:r>
          </a:p>
        </p:txBody>
      </p:sp>
      <p:sp>
        <p:nvSpPr>
          <p:cNvPr id="212996" name="TextBox 6"/>
          <p:cNvSpPr txBox="1">
            <a:spLocks noChangeArrowheads="1"/>
          </p:cNvSpPr>
          <p:nvPr/>
        </p:nvSpPr>
        <p:spPr bwMode="auto">
          <a:xfrm>
            <a:off x="148023" y="5702400"/>
            <a:ext cx="4587109" cy="91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Self Marketing </a:t>
            </a:r>
          </a:p>
          <a:p>
            <a:pPr marL="0" marR="0" lvl="0" indent="0" algn="ctr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Social Media = </a:t>
            </a:r>
            <a:r>
              <a:rPr kumimoji="1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Socialising</a:t>
            </a:r>
            <a:endParaRPr kumimoji="1" lang="en-US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itchFamily="18" charset="0"/>
              <a:ea typeface="新細明體" pitchFamily="18" charset="-120"/>
              <a:cs typeface="+mn-cs"/>
            </a:endParaRPr>
          </a:p>
        </p:txBody>
      </p:sp>
      <p:sp>
        <p:nvSpPr>
          <p:cNvPr id="212997" name="TextBox 21"/>
          <p:cNvSpPr txBox="1">
            <a:spLocks noChangeArrowheads="1"/>
          </p:cNvSpPr>
          <p:nvPr/>
        </p:nvSpPr>
        <p:spPr bwMode="auto">
          <a:xfrm>
            <a:off x="4762379" y="5201191"/>
            <a:ext cx="74189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Group work together!</a:t>
            </a:r>
          </a:p>
          <a:p>
            <a:pPr marL="0" marR="0" lvl="0" indent="0" algn="ctr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Brainstorm, Leverage, Duplicate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410649"/>
            <a:ext cx="10998200" cy="1462617"/>
          </a:xfrm>
          <a:prstGeom prst="rect">
            <a:avLst/>
          </a:prstGeom>
          <a:solidFill>
            <a:srgbClr val="0FB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2999" name="Rectangle 12"/>
          <p:cNvSpPr>
            <a:spLocks noChangeArrowheads="1"/>
          </p:cNvSpPr>
          <p:nvPr/>
        </p:nvSpPr>
        <p:spPr bwMode="auto">
          <a:xfrm>
            <a:off x="1051984" y="482613"/>
            <a:ext cx="10022416" cy="140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19" rIns="91415" bIns="45719">
            <a:spAutoFit/>
          </a:bodyPr>
          <a:lstStyle/>
          <a:p>
            <a:pPr marL="0" marR="0" lvl="0" indent="0" algn="ctr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181" algn="l"/>
              </a:tabLst>
              <a:defRPr/>
            </a:pPr>
            <a:r>
              <a:rPr kumimoji="1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Social Media Workshop</a:t>
            </a:r>
          </a:p>
          <a:p>
            <a:pPr marL="0" marR="0" lvl="0" indent="0" algn="ctr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181" algn="l"/>
              </a:tabLst>
              <a:defRPr/>
            </a:pPr>
            <a:r>
              <a:rPr kumimoji="1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Small Group Discussion</a:t>
            </a:r>
          </a:p>
        </p:txBody>
      </p:sp>
      <p:pic>
        <p:nvPicPr>
          <p:cNvPr id="21300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2218282"/>
            <a:ext cx="3511551" cy="327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 b="8861"/>
          <a:stretch>
            <a:fillRect/>
          </a:stretch>
        </p:blipFill>
        <p:spPr bwMode="auto">
          <a:xfrm>
            <a:off x="4265114" y="2317766"/>
            <a:ext cx="7581900" cy="300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7866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7751" y="918649"/>
            <a:ext cx="10022416" cy="605228"/>
          </a:xfrm>
          <a:prstGeom prst="rect">
            <a:avLst/>
          </a:prstGeom>
          <a:noFill/>
        </p:spPr>
        <p:txBody>
          <a:bodyPr lIns="91415" tIns="45719" rIns="91415" bIns="45719">
            <a:spAutoFit/>
          </a:bodyPr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2" algn="l"/>
              </a:tabLst>
              <a:defRPr/>
            </a:pPr>
            <a:r>
              <a:rPr kumimoji="1" lang="en-US" sz="3333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Regular" pitchFamily="18" charset="0"/>
                <a:ea typeface="新細明體" pitchFamily="18" charset="-120"/>
                <a:cs typeface="+mn-cs"/>
              </a:rPr>
              <a:t>Position Yourself for Success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410650"/>
            <a:ext cx="10998200" cy="986351"/>
          </a:xfrm>
          <a:prstGeom prst="rect">
            <a:avLst/>
          </a:prstGeom>
          <a:solidFill>
            <a:srgbClr val="0FB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2999" name="Rectangle 12"/>
          <p:cNvSpPr>
            <a:spLocks noChangeArrowheads="1"/>
          </p:cNvSpPr>
          <p:nvPr/>
        </p:nvSpPr>
        <p:spPr bwMode="auto">
          <a:xfrm>
            <a:off x="1051984" y="482614"/>
            <a:ext cx="10022416" cy="83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19" rIns="91415" bIns="45719">
            <a:spAutoFit/>
          </a:bodyPr>
          <a:lstStyle/>
          <a:p>
            <a:pPr marL="0" marR="0" lvl="0" indent="0" algn="ctr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181" algn="l"/>
              </a:tabLst>
              <a:defRPr/>
            </a:pPr>
            <a:r>
              <a:rPr kumimoji="1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Back to Basics!</a:t>
            </a:r>
          </a:p>
        </p:txBody>
      </p:sp>
      <p:pic>
        <p:nvPicPr>
          <p:cNvPr id="213001" name="Picture 5"/>
          <p:cNvPicPr>
            <a:picLocks noChangeAspect="1"/>
          </p:cNvPicPr>
          <p:nvPr/>
        </p:nvPicPr>
        <p:blipFill>
          <a:blip r:embed="rId2" cstate="print">
            <a:lum bright="71000" contrast="-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 b="8861"/>
          <a:stretch>
            <a:fillRect/>
          </a:stretch>
        </p:blipFill>
        <p:spPr bwMode="auto">
          <a:xfrm>
            <a:off x="304801" y="1600200"/>
            <a:ext cx="11542215" cy="505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927101" y="1663976"/>
            <a:ext cx="10350500" cy="499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7054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新細明體" pitchFamily="18" charset="-120"/>
                <a:cs typeface="+mn-cs"/>
              </a:rPr>
              <a:t>Tools are tools</a:t>
            </a:r>
            <a:r>
              <a:rPr kumimoji="1" lang="e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  <a:t/>
            </a:r>
            <a:br>
              <a:rPr kumimoji="1" lang="e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</a:br>
            <a:r>
              <a:rPr kumimoji="1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新細明體" pitchFamily="18" charset="-120"/>
                <a:cs typeface="+mn-cs"/>
              </a:rPr>
              <a:t>The ultimate goal is to build the </a:t>
            </a:r>
            <a:r>
              <a:rPr kumimoji="1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新細明體" pitchFamily="18" charset="-120"/>
                <a:cs typeface="+mn-cs"/>
              </a:rPr>
              <a:t>organisation</a:t>
            </a:r>
            <a:r>
              <a:rPr kumimoji="1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新細明體" pitchFamily="18" charset="-120"/>
                <a:cs typeface="+mn-cs"/>
              </a:rPr>
              <a:t> scale</a:t>
            </a:r>
            <a:r>
              <a:rPr kumimoji="1" lang="e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  <a:t/>
            </a:r>
            <a:br>
              <a:rPr kumimoji="1" lang="e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</a:br>
            <a:r>
              <a:rPr kumimoji="1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新細明體" pitchFamily="18" charset="-120"/>
                <a:cs typeface="+mn-cs"/>
              </a:rPr>
              <a:t> and bring residual income.</a:t>
            </a:r>
          </a:p>
          <a:p>
            <a:pPr marL="0" marR="0" lvl="0" indent="0" algn="ctr" defTabSz="1217054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新細明體" pitchFamily="18" charset="-120"/>
                <a:cs typeface="+mn-cs"/>
              </a:rPr>
              <a:t>Internet and social media are just mediums.</a:t>
            </a:r>
            <a:r>
              <a:rPr kumimoji="1" lang="e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  <a:t/>
            </a:r>
            <a:br>
              <a:rPr kumimoji="1" lang="e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</a:br>
            <a:r>
              <a:rPr kumimoji="1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新細明體" pitchFamily="18" charset="-120"/>
                <a:cs typeface="+mn-cs"/>
              </a:rPr>
              <a:t>They can’t replace meetings and all the necessary things.</a:t>
            </a:r>
          </a:p>
        </p:txBody>
      </p:sp>
    </p:spTree>
    <p:extLst>
      <p:ext uri="{BB962C8B-B14F-4D97-AF65-F5344CB8AC3E}">
        <p14:creationId xmlns:p14="http://schemas.microsoft.com/office/powerpoint/2010/main" val="2098963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807782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6096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86381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This is what socializing used to look like OFFLINE</a:t>
            </a:r>
          </a:p>
        </p:txBody>
      </p:sp>
    </p:spTree>
    <p:extLst>
      <p:ext uri="{BB962C8B-B14F-4D97-AF65-F5344CB8AC3E}">
        <p14:creationId xmlns:p14="http://schemas.microsoft.com/office/powerpoint/2010/main" val="1825086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7751" y="918649"/>
            <a:ext cx="10022416" cy="605228"/>
          </a:xfrm>
          <a:prstGeom prst="rect">
            <a:avLst/>
          </a:prstGeom>
          <a:noFill/>
        </p:spPr>
        <p:txBody>
          <a:bodyPr lIns="91415" tIns="45719" rIns="91415" bIns="45719">
            <a:spAutoFit/>
          </a:bodyPr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2" algn="l"/>
              </a:tabLst>
              <a:defRPr/>
            </a:pPr>
            <a:r>
              <a:rPr kumimoji="1" lang="en-US" sz="3333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Regular" pitchFamily="18" charset="0"/>
                <a:ea typeface="新細明體" pitchFamily="18" charset="-120"/>
                <a:cs typeface="+mn-cs"/>
              </a:rPr>
              <a:t>Position Yourself for Success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" y="410650"/>
            <a:ext cx="10998200" cy="986351"/>
          </a:xfrm>
          <a:prstGeom prst="rect">
            <a:avLst/>
          </a:prstGeom>
          <a:solidFill>
            <a:srgbClr val="0FB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2999" name="Rectangle 12"/>
          <p:cNvSpPr>
            <a:spLocks noChangeArrowheads="1"/>
          </p:cNvSpPr>
          <p:nvPr/>
        </p:nvSpPr>
        <p:spPr bwMode="auto">
          <a:xfrm>
            <a:off x="1051984" y="482614"/>
            <a:ext cx="10022416" cy="83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5" tIns="45719" rIns="91415" bIns="45719">
            <a:spAutoFit/>
          </a:bodyPr>
          <a:lstStyle/>
          <a:p>
            <a:pPr marL="0" marR="0" lvl="0" indent="0" algn="ctr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181" algn="l"/>
              </a:tabLst>
              <a:defRPr/>
            </a:pPr>
            <a:r>
              <a:rPr kumimoji="1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Back to Basics!</a:t>
            </a:r>
          </a:p>
        </p:txBody>
      </p:sp>
      <p:pic>
        <p:nvPicPr>
          <p:cNvPr id="213001" name="Picture 5"/>
          <p:cNvPicPr>
            <a:picLocks noChangeAspect="1"/>
          </p:cNvPicPr>
          <p:nvPr/>
        </p:nvPicPr>
        <p:blipFill>
          <a:blip r:embed="rId2" cstate="print">
            <a:lum bright="71000" contrast="-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 b="8861"/>
          <a:stretch>
            <a:fillRect/>
          </a:stretch>
        </p:blipFill>
        <p:spPr bwMode="auto">
          <a:xfrm>
            <a:off x="304801" y="1600200"/>
            <a:ext cx="11542215" cy="505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/>
          <p:cNvSpPr txBox="1"/>
          <p:nvPr/>
        </p:nvSpPr>
        <p:spPr>
          <a:xfrm>
            <a:off x="1739900" y="2114908"/>
            <a:ext cx="8737600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Basic principle of getting along with people</a:t>
            </a:r>
            <a:r>
              <a:rPr kumimoji="1" lang="en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  <a:t/>
            </a:r>
            <a:br>
              <a:rPr kumimoji="1" lang="en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+mn-cs"/>
              </a:rPr>
            </a:br>
            <a:r>
              <a:rPr kumimoji="1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is always effective and always important</a:t>
            </a:r>
          </a:p>
        </p:txBody>
      </p:sp>
    </p:spTree>
    <p:extLst>
      <p:ext uri="{BB962C8B-B14F-4D97-AF65-F5344CB8AC3E}">
        <p14:creationId xmlns:p14="http://schemas.microsoft.com/office/powerpoint/2010/main" val="1468348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" y="1181103"/>
            <a:ext cx="12158133" cy="521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33" y="79866"/>
            <a:ext cx="12175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Now, this is what socializing looks like OFFLINE</a:t>
            </a:r>
          </a:p>
        </p:txBody>
      </p:sp>
    </p:spTree>
    <p:extLst>
      <p:ext uri="{BB962C8B-B14F-4D97-AF65-F5344CB8AC3E}">
        <p14:creationId xmlns:p14="http://schemas.microsoft.com/office/powerpoint/2010/main" val="270290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477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/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163612" y="4620928"/>
            <a:ext cx="114499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Personal</a:t>
            </a:r>
          </a:p>
        </p:txBody>
      </p:sp>
      <p:sp>
        <p:nvSpPr>
          <p:cNvPr id="139273" name="TextBox 10"/>
          <p:cNvSpPr txBox="1">
            <a:spLocks noChangeArrowheads="1"/>
          </p:cNvSpPr>
          <p:nvPr/>
        </p:nvSpPr>
        <p:spPr bwMode="auto">
          <a:xfrm>
            <a:off x="6265362" y="7562851"/>
            <a:ext cx="246280" cy="4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9" rIns="121917" bIns="60959">
            <a:spAutoFit/>
          </a:bodyPr>
          <a:lstStyle/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itchFamily="18" charset="-120"/>
              <a:cs typeface="+mn-cs"/>
            </a:endParaRPr>
          </a:p>
        </p:txBody>
      </p:sp>
      <p:sp>
        <p:nvSpPr>
          <p:cNvPr id="139274" name="TextBox 11"/>
          <p:cNvSpPr txBox="1">
            <a:spLocks noChangeArrowheads="1"/>
          </p:cNvSpPr>
          <p:nvPr/>
        </p:nvSpPr>
        <p:spPr bwMode="auto">
          <a:xfrm>
            <a:off x="8705879" y="7600951"/>
            <a:ext cx="246280" cy="49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917" tIns="60959" rIns="121917" bIns="60959">
            <a:spAutoFit/>
          </a:bodyPr>
          <a:lstStyle/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itchFamily="18" charset="-120"/>
              <a:cs typeface="+mn-cs"/>
            </a:endParaRPr>
          </a:p>
        </p:txBody>
      </p:sp>
      <p:sp>
        <p:nvSpPr>
          <p:cNvPr id="25" name="Rectangle 2"/>
          <p:cNvSpPr txBox="1">
            <a:spLocks noRot="1" noChangeArrowheads="1"/>
          </p:cNvSpPr>
          <p:nvPr/>
        </p:nvSpPr>
        <p:spPr>
          <a:xfrm>
            <a:off x="914400" y="76200"/>
            <a:ext cx="10363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70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D67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itchFamily="18" charset="0"/>
                <a:ea typeface="新細明體" pitchFamily="18" charset="-120"/>
                <a:cs typeface="+mn-cs"/>
              </a:rPr>
              <a:t>Effects of Social Media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749712" y="1193800"/>
            <a:ext cx="11277600" cy="4318000"/>
          </a:xfrm>
          <a:prstGeom prst="rect">
            <a:avLst/>
          </a:prstGeom>
        </p:spPr>
        <p:txBody>
          <a:bodyPr/>
          <a:lstStyle/>
          <a:p>
            <a:pPr marL="455073" marR="0" lvl="0" indent="-455073" algn="l" defTabSz="1217054" rtl="0" eaLnBrk="0" fontAlgn="base" latinLnBrk="0" hangingPunct="0">
              <a:lnSpc>
                <a:spcPct val="15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D67CC"/>
                </a:solidFill>
                <a:effectLst/>
                <a:uLnTx/>
                <a:uFillTx/>
                <a:latin typeface="標楷體" pitchFamily="18" charset="0"/>
                <a:ea typeface="新細明體" pitchFamily="18" charset="-120"/>
                <a:cs typeface="+mn-cs"/>
              </a:rPr>
              <a:t>Automatically help you find friends who have lost contact for a long time</a:t>
            </a:r>
          </a:p>
          <a:p>
            <a:pPr marL="455073" marR="0" lvl="0" indent="-455073" algn="l" defTabSz="1217054" rtl="0" eaLnBrk="0" fontAlgn="base" latinLnBrk="0" hangingPunct="0">
              <a:lnSpc>
                <a:spcPct val="15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D67CC"/>
                </a:solidFill>
                <a:effectLst/>
                <a:uLnTx/>
                <a:uFillTx/>
                <a:latin typeface="標楷體" pitchFamily="18" charset="0"/>
                <a:ea typeface="新細明體" pitchFamily="18" charset="-120"/>
                <a:cs typeface="+mn-cs"/>
              </a:rPr>
              <a:t>Expand your interpersonal life and naturally get connected with your friends</a:t>
            </a:r>
          </a:p>
          <a:p>
            <a:pPr marL="455073" marR="0" lvl="0" indent="-455073" algn="l" defTabSz="1217054" rtl="0" eaLnBrk="0" fontAlgn="base" latinLnBrk="0" hangingPunct="0">
              <a:lnSpc>
                <a:spcPct val="15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D67CC"/>
                </a:solidFill>
                <a:effectLst/>
                <a:uLnTx/>
                <a:uFillTx/>
                <a:latin typeface="標楷體" pitchFamily="18" charset="0"/>
                <a:ea typeface="新細明體" pitchFamily="18" charset="-120"/>
                <a:cs typeface="+mn-cs"/>
              </a:rPr>
              <a:t>Diversify sharing and interaction</a:t>
            </a:r>
          </a:p>
          <a:p>
            <a:pPr marL="455073" marR="0" lvl="0" indent="-455073" algn="l" defTabSz="1217054" rtl="0" eaLnBrk="0" fontAlgn="base" latinLnBrk="0" hangingPunct="0">
              <a:lnSpc>
                <a:spcPct val="15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D67CC"/>
                </a:solidFill>
                <a:effectLst/>
                <a:uLnTx/>
                <a:uFillTx/>
                <a:latin typeface="標楷體" pitchFamily="18" charset="0"/>
                <a:ea typeface="新細明體" pitchFamily="18" charset="-120"/>
                <a:cs typeface="+mn-cs"/>
              </a:rPr>
              <a:t>Easy to build up personal style and personal image</a:t>
            </a:r>
          </a:p>
          <a:p>
            <a:pPr marL="455073" marR="0" lvl="0" indent="-455073" algn="l" defTabSz="1217054" rtl="0" eaLnBrk="0" fontAlgn="base" latinLnBrk="0" hangingPunct="0">
              <a:lnSpc>
                <a:spcPct val="150000"/>
              </a:lnSpc>
              <a:spcBef>
                <a:spcPct val="15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D67CC"/>
                </a:solidFill>
                <a:effectLst/>
                <a:uLnTx/>
                <a:uFillTx/>
                <a:latin typeface="標楷體" pitchFamily="18" charset="0"/>
                <a:ea typeface="新細明體" pitchFamily="18" charset="-120"/>
                <a:cs typeface="+mn-cs"/>
              </a:rPr>
              <a:t>Increase name list and automatically warm-up for better follow-up</a:t>
            </a:r>
          </a:p>
        </p:txBody>
      </p:sp>
    </p:spTree>
    <p:extLst>
      <p:ext uri="{BB962C8B-B14F-4D97-AF65-F5344CB8AC3E}">
        <p14:creationId xmlns:p14="http://schemas.microsoft.com/office/powerpoint/2010/main" val="88559866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699" y="584200"/>
            <a:ext cx="7924800" cy="792163"/>
          </a:xfrm>
        </p:spPr>
        <p:txBody>
          <a:bodyPr>
            <a:noAutofit/>
          </a:bodyPr>
          <a:lstStyle/>
          <a:p>
            <a:r>
              <a:rPr lang="en-US" b="1" i="0" dirty="0">
                <a:solidFill>
                  <a:srgbClr val="FFFF00"/>
                </a:solidFill>
                <a:latin typeface="標楷體" pitchFamily="18" charset="0"/>
              </a:rPr>
              <a:t>Avoid misunderstanding and misuse of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6499" y="1376363"/>
            <a:ext cx="8927101" cy="4368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i="0" dirty="0">
                <a:solidFill>
                  <a:srgbClr val="FFFFFF"/>
                </a:solidFill>
                <a:latin typeface="標楷體" pitchFamily="18" charset="0"/>
              </a:rPr>
              <a:t>Quality of friends may be more effective than the number!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i="0" dirty="0">
                <a:solidFill>
                  <a:srgbClr val="FFFFFF"/>
                </a:solidFill>
                <a:latin typeface="標楷體" pitchFamily="18" charset="0"/>
              </a:rPr>
              <a:t>Don’t just </a:t>
            </a:r>
            <a:r>
              <a:rPr lang="en-US" b="1" dirty="0">
                <a:solidFill>
                  <a:srgbClr val="FFFFFF"/>
                </a:solidFill>
                <a:latin typeface="標楷體" pitchFamily="18" charset="0"/>
              </a:rPr>
              <a:t>b</a:t>
            </a:r>
            <a:r>
              <a:rPr lang="en-US" b="1" i="0" dirty="0">
                <a:solidFill>
                  <a:srgbClr val="FFFFFF"/>
                </a:solidFill>
                <a:latin typeface="標楷體" pitchFamily="18" charset="0"/>
              </a:rPr>
              <a:t>efriend with people within Market America, make friends with people outside of this circle!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i="0" dirty="0">
                <a:solidFill>
                  <a:srgbClr val="FFFFFF"/>
                </a:solidFill>
                <a:latin typeface="標楷體" pitchFamily="18" charset="0"/>
              </a:rPr>
              <a:t>Quality interaction matter, rather than meaningless gossip.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i="0" dirty="0">
                <a:solidFill>
                  <a:srgbClr val="FFFFFF"/>
                </a:solidFill>
                <a:latin typeface="標楷體" pitchFamily="18" charset="0"/>
              </a:rPr>
              <a:t>You can’t fake it in networking! Be yourself!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b="1" i="0" dirty="0">
                <a:solidFill>
                  <a:srgbClr val="FFFFFF"/>
                </a:solidFill>
                <a:latin typeface="標楷體" pitchFamily="18" charset="0"/>
              </a:rPr>
              <a:t>It’s only a medium so it can’t replace meetings and all the necessary things.</a:t>
            </a:r>
          </a:p>
        </p:txBody>
      </p:sp>
    </p:spTree>
    <p:extLst>
      <p:ext uri="{BB962C8B-B14F-4D97-AF65-F5344CB8AC3E}">
        <p14:creationId xmlns:p14="http://schemas.microsoft.com/office/powerpoint/2010/main" val="187511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rgbClr val="B3B3B3">
                <a:lumMod val="65000"/>
                <a:lumOff val="35000"/>
              </a:srgbClr>
            </a:gs>
            <a:gs pos="29000">
              <a:schemeClr val="bg1">
                <a:lumMod val="95000"/>
              </a:schemeClr>
            </a:gs>
            <a:gs pos="88000">
              <a:schemeClr val="bg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/>
          <p:cNvGrpSpPr/>
          <p:nvPr/>
        </p:nvGrpSpPr>
        <p:grpSpPr>
          <a:xfrm>
            <a:off x="0" y="0"/>
            <a:ext cx="12192000" cy="889000"/>
            <a:chOff x="0" y="22979"/>
            <a:chExt cx="9144000" cy="685800"/>
          </a:xfrm>
        </p:grpSpPr>
        <p:sp>
          <p:nvSpPr>
            <p:cNvPr id="16" name="Rectangle 15"/>
            <p:cNvSpPr/>
            <p:nvPr/>
          </p:nvSpPr>
          <p:spPr>
            <a:xfrm>
              <a:off x="0" y="22979"/>
              <a:ext cx="9144000" cy="685800"/>
            </a:xfrm>
            <a:prstGeom prst="rect">
              <a:avLst/>
            </a:prstGeom>
            <a:gradFill>
              <a:gsLst>
                <a:gs pos="1667">
                  <a:schemeClr val="bg1">
                    <a:lumMod val="67000"/>
                  </a:schemeClr>
                </a:gs>
                <a:gs pos="18000">
                  <a:schemeClr val="bg1">
                    <a:lumMod val="95000"/>
                  </a:schemeClr>
                </a:gs>
                <a:gs pos="57000">
                  <a:schemeClr val="bg1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0" y="708779"/>
              <a:ext cx="9144000" cy="0"/>
            </a:xfrm>
            <a:prstGeom prst="line">
              <a:avLst/>
            </a:prstGeom>
            <a:ln w="2222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"/>
          <p:cNvSpPr txBox="1">
            <a:spLocks/>
          </p:cNvSpPr>
          <p:nvPr/>
        </p:nvSpPr>
        <p:spPr>
          <a:xfrm>
            <a:off x="304800" y="-152394"/>
            <a:ext cx="10871200" cy="116522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標楷體" pitchFamily="18" charset="0"/>
                <a:ea typeface="+mj-ea"/>
                <a:cs typeface="+mj-cs"/>
              </a:rPr>
              <a:t>How should we do this?</a:t>
            </a:r>
          </a:p>
        </p:txBody>
      </p:sp>
      <p:grpSp>
        <p:nvGrpSpPr>
          <p:cNvPr id="5" name="Group 25"/>
          <p:cNvGrpSpPr/>
          <p:nvPr/>
        </p:nvGrpSpPr>
        <p:grpSpPr>
          <a:xfrm>
            <a:off x="841821" y="3843169"/>
            <a:ext cx="5243007" cy="2056677"/>
            <a:chOff x="631364" y="3843167"/>
            <a:chExt cx="3932255" cy="2056676"/>
          </a:xfrm>
        </p:grpSpPr>
        <p:sp>
          <p:nvSpPr>
            <p:cNvPr id="43" name="TextBox 42"/>
            <p:cNvSpPr txBox="1"/>
            <p:nvPr/>
          </p:nvSpPr>
          <p:spPr>
            <a:xfrm>
              <a:off x="631364" y="4986645"/>
              <a:ext cx="1684148" cy="91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標楷體" pitchFamily="18" charset="0"/>
                  <a:ea typeface="新細明體" pitchFamily="18" charset="-120"/>
                  <a:cs typeface="+mn-cs"/>
                </a:rPr>
                <a:t>1.Identify the purpose</a:t>
              </a:r>
            </a:p>
          </p:txBody>
        </p:sp>
        <p:pic>
          <p:nvPicPr>
            <p:cNvPr id="46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5" r="-636"/>
            <a:stretch/>
          </p:blipFill>
          <p:spPr>
            <a:xfrm>
              <a:off x="2738947" y="4960350"/>
              <a:ext cx="423435" cy="881882"/>
            </a:xfrm>
            <a:prstGeom prst="rect">
              <a:avLst/>
            </a:prstGeom>
          </p:spPr>
        </p:pic>
        <p:sp>
          <p:nvSpPr>
            <p:cNvPr id="49" name="Oval 48"/>
            <p:cNvSpPr/>
            <p:nvPr/>
          </p:nvSpPr>
          <p:spPr>
            <a:xfrm>
              <a:off x="2413013" y="4766928"/>
              <a:ext cx="1075303" cy="1075303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>
              <a:stCxn id="49" idx="7"/>
            </p:cNvCxnSpPr>
            <p:nvPr/>
          </p:nvCxnSpPr>
          <p:spPr>
            <a:xfrm flipV="1">
              <a:off x="3330841" y="3843167"/>
              <a:ext cx="1232778" cy="1081236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66"/>
          <p:cNvGrpSpPr/>
          <p:nvPr/>
        </p:nvGrpSpPr>
        <p:grpSpPr>
          <a:xfrm>
            <a:off x="508000" y="1829809"/>
            <a:ext cx="5576827" cy="2024179"/>
            <a:chOff x="381000" y="1829809"/>
            <a:chExt cx="4182620" cy="2024178"/>
          </a:xfrm>
        </p:grpSpPr>
        <p:sp>
          <p:nvSpPr>
            <p:cNvPr id="25" name="Oval 24"/>
            <p:cNvSpPr/>
            <p:nvPr/>
          </p:nvSpPr>
          <p:spPr>
            <a:xfrm>
              <a:off x="2413014" y="1829809"/>
              <a:ext cx="1075303" cy="1075303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" name="Straight Connector 39"/>
            <p:cNvCxnSpPr>
              <a:stCxn id="25" idx="5"/>
            </p:cNvCxnSpPr>
            <p:nvPr/>
          </p:nvCxnSpPr>
          <p:spPr>
            <a:xfrm>
              <a:off x="3330842" y="2747638"/>
              <a:ext cx="1232778" cy="1106349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5" r="-636"/>
            <a:stretch/>
          </p:blipFill>
          <p:spPr>
            <a:xfrm>
              <a:off x="2738947" y="1972433"/>
              <a:ext cx="423435" cy="88188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381000" y="1989096"/>
              <a:ext cx="2068967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標楷體" pitchFamily="18" charset="0"/>
                  <a:ea typeface="新細明體" pitchFamily="18" charset="-120"/>
                  <a:cs typeface="+mn-cs"/>
                </a:rPr>
                <a:t>3.Maintain image</a:t>
              </a:r>
            </a:p>
          </p:txBody>
        </p:sp>
      </p:grpSp>
      <p:grpSp>
        <p:nvGrpSpPr>
          <p:cNvPr id="7" name="Group 65"/>
          <p:cNvGrpSpPr/>
          <p:nvPr/>
        </p:nvGrpSpPr>
        <p:grpSpPr>
          <a:xfrm>
            <a:off x="624543" y="3316343"/>
            <a:ext cx="5460295" cy="1075303"/>
            <a:chOff x="468398" y="3316336"/>
            <a:chExt cx="4095221" cy="1075303"/>
          </a:xfrm>
        </p:grpSpPr>
        <p:sp>
          <p:nvSpPr>
            <p:cNvPr id="2" name="Oval 1"/>
            <p:cNvSpPr/>
            <p:nvPr/>
          </p:nvSpPr>
          <p:spPr>
            <a:xfrm>
              <a:off x="2009775" y="3316336"/>
              <a:ext cx="1075303" cy="1075303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" name="Straight Connector 3"/>
            <p:cNvCxnSpPr>
              <a:stCxn id="2" idx="6"/>
            </p:cNvCxnSpPr>
            <p:nvPr/>
          </p:nvCxnSpPr>
          <p:spPr>
            <a:xfrm>
              <a:off x="3085078" y="3853987"/>
              <a:ext cx="1478541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5" r="-636"/>
            <a:stretch/>
          </p:blipFill>
          <p:spPr>
            <a:xfrm>
              <a:off x="2315512" y="3402227"/>
              <a:ext cx="423435" cy="881882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468398" y="3382057"/>
              <a:ext cx="1684148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標楷體" pitchFamily="18" charset="0"/>
                  <a:ea typeface="新細明體" pitchFamily="18" charset="-120"/>
                  <a:cs typeface="+mn-cs"/>
                </a:rPr>
                <a:t>2.Choose platform</a:t>
              </a:r>
            </a:p>
          </p:txBody>
        </p:sp>
      </p:grpSp>
      <p:grpSp>
        <p:nvGrpSpPr>
          <p:cNvPr id="8" name="Group 68"/>
          <p:cNvGrpSpPr/>
          <p:nvPr/>
        </p:nvGrpSpPr>
        <p:grpSpPr>
          <a:xfrm>
            <a:off x="6084838" y="1802528"/>
            <a:ext cx="5406305" cy="2051461"/>
            <a:chOff x="4563619" y="1802527"/>
            <a:chExt cx="4054729" cy="2051461"/>
          </a:xfrm>
        </p:grpSpPr>
        <p:sp>
          <p:nvSpPr>
            <p:cNvPr id="30" name="Oval 29"/>
            <p:cNvSpPr/>
            <p:nvPr/>
          </p:nvSpPr>
          <p:spPr>
            <a:xfrm>
              <a:off x="5638923" y="1802527"/>
              <a:ext cx="1075303" cy="1075303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>
              <a:stCxn id="30" idx="3"/>
            </p:cNvCxnSpPr>
            <p:nvPr/>
          </p:nvCxnSpPr>
          <p:spPr>
            <a:xfrm flipH="1">
              <a:off x="4563619" y="2720356"/>
              <a:ext cx="1232779" cy="113363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5" r="-636"/>
            <a:stretch/>
          </p:blipFill>
          <p:spPr>
            <a:xfrm>
              <a:off x="5964857" y="1926520"/>
              <a:ext cx="423435" cy="881882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6934200" y="1919466"/>
              <a:ext cx="1684148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標楷體" pitchFamily="18" charset="0"/>
                  <a:ea typeface="新細明體" pitchFamily="18" charset="-120"/>
                  <a:cs typeface="+mn-cs"/>
                </a:rPr>
                <a:t>5.Deep interaction</a:t>
              </a:r>
            </a:p>
          </p:txBody>
        </p:sp>
      </p:grpSp>
      <p:grpSp>
        <p:nvGrpSpPr>
          <p:cNvPr id="9" name="Group 70"/>
          <p:cNvGrpSpPr/>
          <p:nvPr/>
        </p:nvGrpSpPr>
        <p:grpSpPr>
          <a:xfrm>
            <a:off x="6084839" y="3853995"/>
            <a:ext cx="5284743" cy="2456291"/>
            <a:chOff x="4563620" y="3853987"/>
            <a:chExt cx="3963557" cy="2456291"/>
          </a:xfrm>
        </p:grpSpPr>
        <p:sp>
          <p:nvSpPr>
            <p:cNvPr id="44" name="Oval 43"/>
            <p:cNvSpPr/>
            <p:nvPr/>
          </p:nvSpPr>
          <p:spPr>
            <a:xfrm>
              <a:off x="5638922" y="4766928"/>
              <a:ext cx="1075303" cy="1075303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0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5" r="-636"/>
            <a:stretch/>
          </p:blipFill>
          <p:spPr>
            <a:xfrm>
              <a:off x="5964857" y="4985552"/>
              <a:ext cx="423435" cy="881882"/>
            </a:xfrm>
            <a:prstGeom prst="rect">
              <a:avLst/>
            </a:prstGeom>
          </p:spPr>
        </p:pic>
        <p:cxnSp>
          <p:nvCxnSpPr>
            <p:cNvPr id="58" name="Straight Connector 57"/>
            <p:cNvCxnSpPr>
              <a:stCxn id="44" idx="1"/>
            </p:cNvCxnSpPr>
            <p:nvPr/>
          </p:nvCxnSpPr>
          <p:spPr>
            <a:xfrm flipH="1" flipV="1">
              <a:off x="4563620" y="3853987"/>
              <a:ext cx="1232777" cy="1070416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6843029" y="4986646"/>
              <a:ext cx="1684148" cy="1323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標楷體" pitchFamily="18" charset="0"/>
                  <a:ea typeface="新細明體" pitchFamily="18" charset="-120"/>
                  <a:cs typeface="+mn-cs"/>
                </a:rPr>
                <a:t>7.Follow up and reach the goal</a:t>
              </a:r>
            </a:p>
          </p:txBody>
        </p:sp>
      </p:grpSp>
      <p:grpSp>
        <p:nvGrpSpPr>
          <p:cNvPr id="10" name="Group 69"/>
          <p:cNvGrpSpPr/>
          <p:nvPr/>
        </p:nvGrpSpPr>
        <p:grpSpPr>
          <a:xfrm>
            <a:off x="6084827" y="3316337"/>
            <a:ext cx="5812704" cy="1142509"/>
            <a:chOff x="4563620" y="3316336"/>
            <a:chExt cx="4359528" cy="1142509"/>
          </a:xfrm>
        </p:grpSpPr>
        <p:sp>
          <p:nvSpPr>
            <p:cNvPr id="24" name="Oval 23"/>
            <p:cNvSpPr/>
            <p:nvPr/>
          </p:nvSpPr>
          <p:spPr>
            <a:xfrm>
              <a:off x="6042162" y="3316336"/>
              <a:ext cx="1075303" cy="1075303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24" idx="2"/>
            </p:cNvCxnSpPr>
            <p:nvPr/>
          </p:nvCxnSpPr>
          <p:spPr>
            <a:xfrm flipH="1">
              <a:off x="4563620" y="3853987"/>
              <a:ext cx="1478542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5" r="-636"/>
            <a:stretch/>
          </p:blipFill>
          <p:spPr>
            <a:xfrm>
              <a:off x="6368095" y="3576963"/>
              <a:ext cx="423435" cy="881882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7239000" y="3402227"/>
              <a:ext cx="1684148" cy="913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標楷體" pitchFamily="18" charset="0"/>
                  <a:ea typeface="新細明體" pitchFamily="18" charset="-120"/>
                  <a:cs typeface="+mn-cs"/>
                </a:rPr>
                <a:t>6.Take action</a:t>
              </a:r>
            </a:p>
          </p:txBody>
        </p:sp>
      </p:grpSp>
      <p:grpSp>
        <p:nvGrpSpPr>
          <p:cNvPr id="11" name="Group 67"/>
          <p:cNvGrpSpPr/>
          <p:nvPr/>
        </p:nvGrpSpPr>
        <p:grpSpPr>
          <a:xfrm>
            <a:off x="5367961" y="1012831"/>
            <a:ext cx="5198439" cy="2830343"/>
            <a:chOff x="4025968" y="1012825"/>
            <a:chExt cx="3898829" cy="2830342"/>
          </a:xfrm>
        </p:grpSpPr>
        <p:sp>
          <p:nvSpPr>
            <p:cNvPr id="29" name="Oval 28"/>
            <p:cNvSpPr/>
            <p:nvPr/>
          </p:nvSpPr>
          <p:spPr>
            <a:xfrm>
              <a:off x="4025968" y="1098523"/>
              <a:ext cx="1075303" cy="1075303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Straight Connector 41"/>
            <p:cNvCxnSpPr>
              <a:stCxn id="29" idx="4"/>
            </p:cNvCxnSpPr>
            <p:nvPr/>
          </p:nvCxnSpPr>
          <p:spPr>
            <a:xfrm flipH="1">
              <a:off x="4563619" y="2173826"/>
              <a:ext cx="1" cy="1669341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5" r="-636"/>
            <a:stretch/>
          </p:blipFill>
          <p:spPr>
            <a:xfrm>
              <a:off x="4351902" y="1195233"/>
              <a:ext cx="423435" cy="88188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5122782" y="1012825"/>
              <a:ext cx="2802015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標楷體" pitchFamily="18" charset="0"/>
                  <a:ea typeface="新細明體" pitchFamily="18" charset="-120"/>
                  <a:cs typeface="+mn-cs"/>
                </a:rPr>
                <a:t>4.Choose the object</a:t>
              </a:r>
            </a:p>
          </p:txBody>
        </p:sp>
      </p:grpSp>
      <p:pic>
        <p:nvPicPr>
          <p:cNvPr id="47" name="main_ico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6834" b="-1098"/>
          <a:stretch/>
        </p:blipFill>
        <p:spPr>
          <a:xfrm>
            <a:off x="4341023" y="2434715"/>
            <a:ext cx="3190240" cy="416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2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30" name="群組 4"/>
          <p:cNvGrpSpPr>
            <a:grpSpLocks/>
          </p:cNvGrpSpPr>
          <p:nvPr/>
        </p:nvGrpSpPr>
        <p:grpSpPr bwMode="auto">
          <a:xfrm>
            <a:off x="0" y="0"/>
            <a:ext cx="12192000" cy="6375400"/>
            <a:chOff x="0" y="0"/>
            <a:chExt cx="9144000" cy="4781550"/>
          </a:xfrm>
        </p:grpSpPr>
        <p:sp>
          <p:nvSpPr>
            <p:cNvPr id="63" name="Rectangle 62"/>
            <p:cNvSpPr/>
            <p:nvPr/>
          </p:nvSpPr>
          <p:spPr>
            <a:xfrm>
              <a:off x="0" y="0"/>
              <a:ext cx="9144000" cy="478155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83" tIns="60941" rIns="121883" bIns="60941" anchor="ctr"/>
            <a:lstStyle/>
            <a:p>
              <a:pPr marL="0" marR="0" lvl="0" indent="0" algn="ctr" defTabSz="1218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21" idx="4"/>
            </p:cNvCxnSpPr>
            <p:nvPr/>
          </p:nvCxnSpPr>
          <p:spPr>
            <a:xfrm>
              <a:off x="4459288" y="3365500"/>
              <a:ext cx="3175" cy="501650"/>
            </a:xfrm>
            <a:prstGeom prst="line">
              <a:avLst/>
            </a:prstGeom>
            <a:ln>
              <a:solidFill>
                <a:srgbClr val="33CC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533" name="Group 1"/>
            <p:cNvGrpSpPr>
              <a:grpSpLocks/>
            </p:cNvGrpSpPr>
            <p:nvPr/>
          </p:nvGrpSpPr>
          <p:grpSpPr bwMode="auto">
            <a:xfrm>
              <a:off x="3141960" y="934572"/>
              <a:ext cx="2649954" cy="2569204"/>
              <a:chOff x="3141960" y="934572"/>
              <a:chExt cx="2649954" cy="2569204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141663" y="935038"/>
                <a:ext cx="2649537" cy="2568575"/>
              </a:xfrm>
              <a:prstGeom prst="ellipse">
                <a:avLst/>
              </a:prstGeom>
              <a:solidFill>
                <a:srgbClr val="4E759C">
                  <a:alpha val="26000"/>
                </a:srgbClr>
              </a:solidFill>
              <a:ln w="31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8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276600" y="1079500"/>
                <a:ext cx="2363788" cy="2286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>
                      <a:shade val="30000"/>
                      <a:satMod val="115000"/>
                    </a:srgbClr>
                  </a:gs>
                  <a:gs pos="50000">
                    <a:srgbClr val="0070C0">
                      <a:shade val="67500"/>
                      <a:satMod val="115000"/>
                    </a:srgbClr>
                  </a:gs>
                  <a:gs pos="100000">
                    <a:srgbClr val="0070C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87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2573338" y="358775"/>
              <a:ext cx="914400" cy="914400"/>
            </a:xfrm>
            <a:prstGeom prst="ellipse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83" tIns="60941" rIns="121883" bIns="60941" anchor="ctr"/>
            <a:lstStyle/>
            <a:p>
              <a:pPr marL="0" marR="0" lvl="0" indent="0" algn="ctr" defTabSz="1218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752600" y="1768475"/>
              <a:ext cx="914400" cy="914400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83" tIns="60941" rIns="121883" bIns="60941" anchor="ctr"/>
            <a:lstStyle/>
            <a:p>
              <a:pPr marL="0" marR="0" lvl="0" indent="0" algn="ctr" defTabSz="1218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590800" y="3217863"/>
              <a:ext cx="914400" cy="914400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83" tIns="60941" rIns="121883" bIns="60941" anchor="ctr"/>
            <a:lstStyle/>
            <a:p>
              <a:pPr marL="0" marR="0" lvl="0" indent="0" algn="ctr" defTabSz="1218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410200" y="370496"/>
              <a:ext cx="914400" cy="914400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0" t="-10000" r="-10000" b="-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83" tIns="60941" rIns="121883" bIns="60941" anchor="ctr"/>
            <a:lstStyle/>
            <a:p>
              <a:pPr marL="0" marR="0" lvl="0" indent="0" algn="ctr" defTabSz="1218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48400" y="1767020"/>
              <a:ext cx="914400" cy="914400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0" t="-10000" r="-10000" b="-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83" tIns="60941" rIns="121883" bIns="60941" anchor="ctr"/>
            <a:lstStyle/>
            <a:p>
              <a:pPr marL="0" marR="0" lvl="0" indent="0" algn="ctr" defTabSz="1218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638800" y="3257550"/>
              <a:ext cx="914400" cy="914400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83" tIns="60941" rIns="121883" bIns="60941" anchor="ctr"/>
            <a:lstStyle/>
            <a:p>
              <a:pPr marL="0" marR="0" lvl="0" indent="0" algn="ctr" defTabSz="1218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7" name="Straight Connector 36"/>
            <p:cNvCxnSpPr>
              <a:stCxn id="25" idx="5"/>
              <a:endCxn id="21" idx="1"/>
            </p:cNvCxnSpPr>
            <p:nvPr/>
          </p:nvCxnSpPr>
          <p:spPr>
            <a:xfrm>
              <a:off x="3354388" y="1139825"/>
              <a:ext cx="268287" cy="274638"/>
            </a:xfrm>
            <a:prstGeom prst="line">
              <a:avLst/>
            </a:prstGeom>
            <a:ln>
              <a:solidFill>
                <a:srgbClr val="33CC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7" idx="7"/>
              <a:endCxn id="21" idx="3"/>
            </p:cNvCxnSpPr>
            <p:nvPr/>
          </p:nvCxnSpPr>
          <p:spPr>
            <a:xfrm flipV="1">
              <a:off x="3371850" y="3030538"/>
              <a:ext cx="250825" cy="322262"/>
            </a:xfrm>
            <a:prstGeom prst="line">
              <a:avLst/>
            </a:prstGeom>
            <a:ln>
              <a:solidFill>
                <a:srgbClr val="33CC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26" idx="6"/>
              <a:endCxn id="21" idx="2"/>
            </p:cNvCxnSpPr>
            <p:nvPr/>
          </p:nvCxnSpPr>
          <p:spPr>
            <a:xfrm flipV="1">
              <a:off x="2667000" y="2222500"/>
              <a:ext cx="609600" cy="3175"/>
            </a:xfrm>
            <a:prstGeom prst="line">
              <a:avLst/>
            </a:prstGeom>
            <a:ln>
              <a:solidFill>
                <a:srgbClr val="33CC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3998913" y="3706813"/>
              <a:ext cx="914400" cy="914400"/>
            </a:xfrm>
            <a:prstGeom prst="ellipse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83" tIns="60941" rIns="121883" bIns="60941" anchor="ctr"/>
            <a:lstStyle/>
            <a:p>
              <a:pPr marL="0" marR="0" lvl="0" indent="0" algn="ctr" defTabSz="12187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" name="Straight Connector 51"/>
            <p:cNvCxnSpPr>
              <a:stCxn id="21" idx="6"/>
            </p:cNvCxnSpPr>
            <p:nvPr/>
          </p:nvCxnSpPr>
          <p:spPr>
            <a:xfrm>
              <a:off x="5640388" y="2222500"/>
              <a:ext cx="608012" cy="1588"/>
            </a:xfrm>
            <a:prstGeom prst="line">
              <a:avLst/>
            </a:prstGeom>
            <a:ln>
              <a:solidFill>
                <a:srgbClr val="33CC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21" idx="7"/>
            </p:cNvCxnSpPr>
            <p:nvPr/>
          </p:nvCxnSpPr>
          <p:spPr>
            <a:xfrm flipV="1">
              <a:off x="5294313" y="1150938"/>
              <a:ext cx="249237" cy="263525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21" idx="5"/>
              <a:endCxn id="30" idx="1"/>
            </p:cNvCxnSpPr>
            <p:nvPr/>
          </p:nvCxnSpPr>
          <p:spPr>
            <a:xfrm>
              <a:off x="5294219" y="3030723"/>
              <a:ext cx="478492" cy="360738"/>
            </a:xfrm>
            <a:prstGeom prst="line">
              <a:avLst/>
            </a:prstGeom>
            <a:ln>
              <a:solidFill>
                <a:srgbClr val="33CC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551" name="文字方塊 31"/>
            <p:cNvSpPr txBox="1">
              <a:spLocks noChangeArrowheads="1"/>
            </p:cNvSpPr>
            <p:nvPr/>
          </p:nvSpPr>
          <p:spPr bwMode="auto">
            <a:xfrm>
              <a:off x="2895599" y="1479300"/>
              <a:ext cx="3200401" cy="1608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70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標楷體" pitchFamily="18" charset="0"/>
                  <a:ea typeface="新細明體" pitchFamily="18" charset="-120"/>
                  <a:cs typeface="+mn-cs"/>
                </a:rPr>
                <a:t>Select several</a:t>
              </a:r>
              <a:r>
                <a:rPr kumimoji="1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itchFamily="18" charset="-120"/>
                  <a:cs typeface="+mn-cs"/>
                </a:rPr>
                <a:t/>
              </a:r>
              <a:br>
                <a:rPr kumimoji="1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新細明體" pitchFamily="18" charset="-120"/>
                  <a:cs typeface="+mn-cs"/>
                </a:rPr>
              </a:b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標楷體" pitchFamily="18" charset="0"/>
                  <a:ea typeface="新細明體" pitchFamily="18" charset="-120"/>
                  <a:cs typeface="+mn-cs"/>
                </a:rPr>
                <a:t>suitable </a:t>
              </a:r>
            </a:p>
            <a:p>
              <a:pPr marL="0" marR="0" lvl="0" indent="0" algn="ctr" defTabSz="12170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標楷體" pitchFamily="18" charset="0"/>
                  <a:ea typeface="新細明體" pitchFamily="18" charset="-120"/>
                  <a:cs typeface="+mn-cs"/>
                </a:rPr>
                <a:t>platforms.</a:t>
              </a:r>
            </a:p>
            <a:p>
              <a:pPr marL="0" marR="0" lvl="0" indent="0" algn="ctr" defTabSz="12170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標楷體" pitchFamily="18" charset="0"/>
                  <a:ea typeface="新細明體" pitchFamily="18" charset="-120"/>
                  <a:cs typeface="+mn-cs"/>
                </a:rPr>
                <a:t>Operate </a:t>
              </a:r>
            </a:p>
            <a:p>
              <a:pPr marL="0" marR="0" lvl="0" indent="0" algn="ctr" defTabSz="12170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標楷體" pitchFamily="18" charset="0"/>
                  <a:ea typeface="新細明體" pitchFamily="18" charset="-120"/>
                  <a:cs typeface="+mn-cs"/>
                </a:rPr>
                <a:t>diligently</a:t>
              </a:r>
            </a:p>
          </p:txBody>
        </p:sp>
      </p:grpSp>
      <p:sp>
        <p:nvSpPr>
          <p:cNvPr id="39" name="Oval 25"/>
          <p:cNvSpPr/>
          <p:nvPr/>
        </p:nvSpPr>
        <p:spPr bwMode="auto">
          <a:xfrm>
            <a:off x="2332415" y="2362383"/>
            <a:ext cx="1219200" cy="12192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anchor="ctr"/>
          <a:lstStyle/>
          <a:p>
            <a:pPr marL="0" marR="0" lvl="0" indent="0" algn="ctr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26"/>
          <p:cNvSpPr/>
          <p:nvPr/>
        </p:nvSpPr>
        <p:spPr bwMode="auto">
          <a:xfrm>
            <a:off x="3458817" y="4301527"/>
            <a:ext cx="1219200" cy="12192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anchor="ctr"/>
          <a:lstStyle/>
          <a:p>
            <a:pPr marL="0" marR="0" lvl="0" indent="0" algn="ctr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27"/>
          <p:cNvSpPr/>
          <p:nvPr/>
        </p:nvSpPr>
        <p:spPr bwMode="auto">
          <a:xfrm>
            <a:off x="7204765" y="490331"/>
            <a:ext cx="1219200" cy="12192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t="-10000" r="-10000" b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anchor="ctr"/>
          <a:lstStyle/>
          <a:p>
            <a:pPr marL="0" marR="0" lvl="0" indent="0" algn="ctr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29"/>
          <p:cNvSpPr/>
          <p:nvPr/>
        </p:nvSpPr>
        <p:spPr bwMode="auto">
          <a:xfrm>
            <a:off x="7518400" y="4343400"/>
            <a:ext cx="1219200" cy="121920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anchor="ctr"/>
          <a:lstStyle/>
          <a:p>
            <a:pPr marL="0" marR="0" lvl="0" indent="0" algn="ctr" defTabSz="1218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811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865421" y="1263560"/>
            <a:ext cx="5326580" cy="525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80" tIns="60940" rIns="121880" bIns="60940">
            <a:spAutoFit/>
          </a:bodyPr>
          <a:lstStyle/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Create a complete online profile </a:t>
            </a:r>
          </a:p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Choose a suitable profile picture</a:t>
            </a:r>
          </a:p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Share a beautiful lifestyle and positive thinking</a:t>
            </a:r>
          </a:p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Interests / expertise / hobbies | Become a contributor</a:t>
            </a:r>
          </a:p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Tell stories</a:t>
            </a:r>
          </a:p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Share what your are doing now</a:t>
            </a:r>
          </a:p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Be yourself and sincerely care for your friends</a:t>
            </a:r>
          </a:p>
        </p:txBody>
      </p:sp>
      <p:pic>
        <p:nvPicPr>
          <p:cNvPr id="140291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" y="1"/>
            <a:ext cx="6695017" cy="647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2" y="4648200"/>
            <a:ext cx="6695017" cy="1219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0" tIns="60940" rIns="121880" bIns="60940" anchor="ctr"/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867970"/>
            <a:ext cx="6694099" cy="779725"/>
          </a:xfrm>
          <a:prstGeom prst="rect">
            <a:avLst/>
          </a:prstGeom>
          <a:noFill/>
        </p:spPr>
        <p:txBody>
          <a:bodyPr lIns="121880" tIns="60940" rIns="121880" bIns="60940">
            <a:spAutoFit/>
          </a:bodyPr>
          <a:lstStyle/>
          <a:p>
            <a:pPr marL="0" marR="0" lvl="0" indent="0" algn="ctr" defTabSz="1218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Operating social media</a:t>
            </a:r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6908801" y="138767"/>
            <a:ext cx="5160433" cy="110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80" tIns="60940" rIns="121880" bIns="60940">
            <a:spAutoFit/>
          </a:bodyPr>
          <a:lstStyle/>
          <a:p>
            <a:pPr marL="0" marR="0" lvl="0" indent="0" algn="l" defTabSz="12170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9CC"/>
                </a:solidFill>
                <a:effectLst/>
                <a:uLnTx/>
                <a:uFillTx/>
                <a:latin typeface="微軟正黑體" pitchFamily="18" charset="0"/>
                <a:ea typeface="新細明體" pitchFamily="18" charset="-120"/>
                <a:cs typeface="+mn-cs"/>
              </a:rPr>
              <a:t>Operating image - positive and professional</a:t>
            </a:r>
          </a:p>
        </p:txBody>
      </p:sp>
    </p:spTree>
    <p:extLst>
      <p:ext uri="{BB962C8B-B14F-4D97-AF65-F5344CB8AC3E}">
        <p14:creationId xmlns:p14="http://schemas.microsoft.com/office/powerpoint/2010/main" val="3123953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resenterMedia.com Animated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PresenterMedia.com Animated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PresenterMedia.com Staic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PresenterMedia.com Staic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677</Words>
  <Application>Microsoft Office PowerPoint</Application>
  <PresentationFormat>Widescreen</PresentationFormat>
  <Paragraphs>108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標楷體</vt:lpstr>
      <vt:lpstr>Helvetica Regular</vt:lpstr>
      <vt:lpstr>微軟正黑體</vt:lpstr>
      <vt:lpstr>新細明體</vt:lpstr>
      <vt:lpstr>Arial</vt:lpstr>
      <vt:lpstr>Calibri</vt:lpstr>
      <vt:lpstr>Franklin Gothic Heavy</vt:lpstr>
      <vt:lpstr>11_Office Theme</vt:lpstr>
      <vt:lpstr>12_Office Theme</vt:lpstr>
      <vt:lpstr>2_PresenterMedia.com Animated Theme</vt:lpstr>
      <vt:lpstr>14_Office Theme</vt:lpstr>
      <vt:lpstr>15_Office Theme</vt:lpstr>
      <vt:lpstr>16_Office Theme</vt:lpstr>
      <vt:lpstr>3_PresenterMedia.com Animated Theme</vt:lpstr>
      <vt:lpstr>1_PresenterMedia.com Staic Theme</vt:lpstr>
      <vt:lpstr>2_PresenterMedia.com Staic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Avoid misunderstanding and misuse of social media</vt:lpstr>
      <vt:lpstr>PowerPoint Presentation</vt:lpstr>
      <vt:lpstr>PowerPoint Presentation</vt:lpstr>
      <vt:lpstr>PowerPoint Presentation</vt:lpstr>
      <vt:lpstr>PowerPoint Presentation</vt:lpstr>
      <vt:lpstr>Choose the object and interact deeply</vt:lpstr>
      <vt:lpstr>PowerPoint Presentation</vt:lpstr>
      <vt:lpstr>PowerPoint Presentation</vt:lpstr>
      <vt:lpstr>Almost all posts should have one</vt:lpstr>
      <vt:lpstr>PowerPoint Presentation</vt:lpstr>
      <vt:lpstr>Case Study!</vt:lpstr>
      <vt:lpstr>PowerPoint Presentation</vt:lpstr>
      <vt:lpstr>PowerPoint Presentation</vt:lpstr>
      <vt:lpstr>Important Reminders!</vt:lpstr>
      <vt:lpstr>Case Study!</vt:lpstr>
      <vt:lpstr>PowerPoint Presentation</vt:lpstr>
      <vt:lpstr>PowerPoint Presentation</vt:lpstr>
      <vt:lpstr>PowerPoint Presentation</vt:lpstr>
      <vt:lpstr>Important Reminders!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Vivian Gan</cp:lastModifiedBy>
  <cp:revision>2</cp:revision>
  <dcterms:created xsi:type="dcterms:W3CDTF">2017-04-23T03:41:54Z</dcterms:created>
  <dcterms:modified xsi:type="dcterms:W3CDTF">2017-04-24T10:18:40Z</dcterms:modified>
</cp:coreProperties>
</file>